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10287000" cx="18288000"/>
  <p:notesSz cx="10287000" cy="18288000"/>
  <p:embeddedFontLst>
    <p:embeddedFont>
      <p:font typeface="IBM Plex Sans"/>
      <p:regular r:id="rId43"/>
      <p:bold r:id="rId44"/>
      <p:italic r:id="rId45"/>
      <p:boldItalic r:id="rId46"/>
    </p:embeddedFont>
    <p:embeddedFont>
      <p:font typeface="Inter SemiBold"/>
      <p:regular r:id="rId47"/>
      <p:bold r:id="rId48"/>
    </p:embeddedFont>
    <p:embeddedFont>
      <p:font typeface="Roboto"/>
      <p:regular r:id="rId49"/>
      <p:bold r:id="rId50"/>
      <p:italic r:id="rId51"/>
      <p:boldItalic r:id="rId52"/>
    </p:embeddedFont>
    <p:embeddedFont>
      <p:font typeface="Inter Light"/>
      <p:regular r:id="rId53"/>
      <p:bold r:id="rId54"/>
    </p:embeddedFont>
    <p:embeddedFont>
      <p:font typeface="Inter"/>
      <p:regular r:id="rId55"/>
      <p:bold r:id="rId56"/>
    </p:embeddedFont>
    <p:embeddedFont>
      <p:font typeface="Inter ExtraBold"/>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gxRIPYa0itNAU3nJAr0llY0uit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IBMPlexSans-bold.fntdata"/><Relationship Id="rId43" Type="http://schemas.openxmlformats.org/officeDocument/2006/relationships/font" Target="fonts/IBMPlexSans-regular.fntdata"/><Relationship Id="rId46" Type="http://schemas.openxmlformats.org/officeDocument/2006/relationships/font" Target="fonts/IBMPlexSans-boldItalic.fntdata"/><Relationship Id="rId45" Type="http://schemas.openxmlformats.org/officeDocument/2006/relationships/font" Target="fonts/IBMPlex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SemiBold-bold.fntdata"/><Relationship Id="rId47" Type="http://schemas.openxmlformats.org/officeDocument/2006/relationships/font" Target="fonts/InterSemiBold-regular.fntdata"/><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nterLight-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Inter-regular.fntdata"/><Relationship Id="rId10" Type="http://schemas.openxmlformats.org/officeDocument/2006/relationships/slide" Target="slides/slide6.xml"/><Relationship Id="rId54" Type="http://schemas.openxmlformats.org/officeDocument/2006/relationships/font" Target="fonts/InterLight-bold.fntdata"/><Relationship Id="rId13" Type="http://schemas.openxmlformats.org/officeDocument/2006/relationships/slide" Target="slides/slide9.xml"/><Relationship Id="rId57" Type="http://schemas.openxmlformats.org/officeDocument/2006/relationships/font" Target="fonts/InterExtraBold-bold.fntdata"/><Relationship Id="rId12" Type="http://schemas.openxmlformats.org/officeDocument/2006/relationships/slide" Target="slides/slide8.xml"/><Relationship Id="rId56" Type="http://schemas.openxmlformats.org/officeDocument/2006/relationships/font" Target="fonts/Inter-bold.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5b0ca3343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5b0ca3343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As you have learned, chains CAN be attacked, and generally, their security is dependent on the economics of that chain. This poses a huge problem for new chains!</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Usually new chains have relatively small market capitalization or small number of miners. This leaves them vulnerable to attacks early in their life.</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Additionally, these newer chains are usually more speculative, and suffer more from the crazy market dynamics we see in crypto. This means they are also more likely to BECOME vulnerable to attacks in a bear market.</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01" name="Google Shape;301;g1f5b0ca3343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5b0ca3343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5b0ca3343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As you have learned, chains CAN be attacked, and generally, their security is dependent on the economics of that chain. This poses a huge problem for new chains!</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Usually new chains have relatively small market capitalization or small number of miners. This leaves them vulnerable to attacks early in their life.</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Additionally, these newer chains are usually more speculative, and suffer more from the crazy market dynamics we see in crypto. This means they are also more likely to BECOME vulnerable to attacks in a bear market.</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10" name="Google Shape;310;g1f5b0ca3343_0_3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5b0ca3343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5b0ca3343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1f5b0ca3343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5b0ca3343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1f5b0ca3343_0_5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1f5b0ca3343_0_5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5eee5bdbf_0_812: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5eee5bdbf_0_812: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5b0ca3343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5b0ca3343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Security in proof-of-stake networks depends on economics, so there can only exist a limited amount of security in the world because economic value is, by definition, limited. As the number of blockchains increases due to scaling issues on single chains, their economic value — and therefore their security — gets spread out over multiple chains, leaving each one weaker than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Polkadot introduces a shared security model so that chains can interact with others while knowing full well that their interlocutors have the same security guarantees as their own chain. Bridge-based solutions — where each chain handles its own security — force the receiver to trust the sender.  Polkadot’s security model provides the necessary guarantees to make cross-chain messages meaningful without trusting the security of the sender.</a:t>
            </a:r>
            <a:endParaRPr/>
          </a:p>
        </p:txBody>
      </p:sp>
      <p:sp>
        <p:nvSpPr>
          <p:cNvPr id="383" name="Google Shape;383;g1f5b0ca3343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5b0ca3343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f5b0ca3343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f5b0ca3343_0_4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 name="Google Shape;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5d5abeb2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5d5abeb2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1f5d5abeb29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5d5abeb29_0_31: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5d5abeb29_0_31: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f5d5abeb2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f5d5abeb2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f5d5abeb29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f5d5abeb29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f5d5abeb29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Security in proof-of-stake networks depends on economics, so there can only exist a limited amount of security in the world because economic value is, by definition, limited. As the number of blockchains increases due to scaling issues on single chains, their economic value — and therefore their security — gets spread out over multiple chains, leaving each one weaker than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Polkadot introduces a shared security model so that chains can interact with others while knowing full well that their interlocutors have the same security guarantees as their own chain. Bridge-based solutions — where each chain handles its own security — force the receiver to trust the sender.  Polkadot’s security model provides the necessary guarantees to make cross-chain messages meaningful without trusting the security of the sender.</a:t>
            </a:r>
            <a:endParaRPr/>
          </a:p>
        </p:txBody>
      </p:sp>
      <p:sp>
        <p:nvSpPr>
          <p:cNvPr id="450" name="Google Shape;450;g1f5d5abeb29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5d5abeb29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5d5abeb29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1f5d5abeb29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5d5abeb29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5d5abeb29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1f5d5abeb29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5eee5bdbf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5eee5bdbf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f5eee5bdbf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f5f21d7fc0_3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f5f21d7fc0_3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1f5f21d7fc0_3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 name="Google Shape;7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f5b0ca3343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g1f5b0ca3343_0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8" name="Google Shape;878;g1f5b0ca3343_0_3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f5eee5bdbf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g1f5eee5bdbf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g1f5eee5bdbf_0_2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f5eee5bdbf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f5eee5bdbf_0_6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g1f5eee5bdbf_0_6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f5eee5bdbf_0_702: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f5eee5bdbf_0_702: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f5eee5bdbf_0_743: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f5eee5bdbf_0_743: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f5eee5bdbf_0_721: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f5eee5bdbf_0_721: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f5eee5bdbf_0_729:notes"/>
          <p:cNvSpPr/>
          <p:nvPr>
            <p:ph idx="2" type="sldImg"/>
          </p:nvPr>
        </p:nvSpPr>
        <p:spPr>
          <a:xfrm>
            <a:off x="571950" y="1371600"/>
            <a:ext cx="9144000" cy="6858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f5eee5bdbf_0_729:notes"/>
          <p:cNvSpPr txBox="1"/>
          <p:nvPr>
            <p:ph idx="1" type="body"/>
          </p:nvPr>
        </p:nvSpPr>
        <p:spPr>
          <a:xfrm>
            <a:off x="1028700" y="8686800"/>
            <a:ext cx="8229600" cy="822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f5eee5bdbf_0_7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g1f5eee5bdbf_0_7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0" name="Google Shape;1100;g1f5eee5bdbf_0_7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5b0ca334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5b0ca334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f5b0ca334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5b0ca334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5b0ca334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f5b0ca3343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5b0ca334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5b0ca3343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f5b0ca3343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5b0ca3343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5b0ca3343_0_2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f5b0ca3343_0_2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5b0ca3343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5b0ca3343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f5b0ca3343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1ffa58da7e4_0_136"/>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rmAutofit/>
          </a:bodyPr>
          <a:lstStyle>
            <a:lvl1pPr indent="-228600" lvl="0" marL="457200" algn="l">
              <a:lnSpc>
                <a:spcPct val="100000"/>
              </a:lnSpc>
              <a:spcBef>
                <a:spcPts val="0"/>
              </a:spcBef>
              <a:spcAft>
                <a:spcPts val="0"/>
              </a:spcAft>
              <a:buSzPts val="3600"/>
              <a:buNone/>
              <a:defRPr/>
            </a:lvl1pPr>
          </a:lstStyle>
          <a:p/>
        </p:txBody>
      </p:sp>
      <p:sp>
        <p:nvSpPr>
          <p:cNvPr id="48" name="Google Shape;48;g1ffa58da7e4_0_1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1ffa58da7e4_0_139"/>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51" name="Google Shape;51;g1ffa58da7e4_0_139"/>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rm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0"/>
              </a:spcBef>
              <a:spcAft>
                <a:spcPts val="0"/>
              </a:spcAft>
              <a:buSzPts val="2800"/>
              <a:buChar char="○"/>
              <a:defRPr/>
            </a:lvl2pPr>
            <a:lvl3pPr indent="-406400" lvl="2" marL="1371600" algn="ctr">
              <a:lnSpc>
                <a:spcPct val="115000"/>
              </a:lnSpc>
              <a:spcBef>
                <a:spcPts val="0"/>
              </a:spcBef>
              <a:spcAft>
                <a:spcPts val="0"/>
              </a:spcAft>
              <a:buSzPts val="2800"/>
              <a:buChar char="■"/>
              <a:defRPr/>
            </a:lvl3pPr>
            <a:lvl4pPr indent="-406400" lvl="3" marL="1828800" algn="ctr">
              <a:lnSpc>
                <a:spcPct val="115000"/>
              </a:lnSpc>
              <a:spcBef>
                <a:spcPts val="0"/>
              </a:spcBef>
              <a:spcAft>
                <a:spcPts val="0"/>
              </a:spcAft>
              <a:buSzPts val="2800"/>
              <a:buChar char="●"/>
              <a:defRPr/>
            </a:lvl4pPr>
            <a:lvl5pPr indent="-406400" lvl="4" marL="2286000" algn="ctr">
              <a:lnSpc>
                <a:spcPct val="115000"/>
              </a:lnSpc>
              <a:spcBef>
                <a:spcPts val="0"/>
              </a:spcBef>
              <a:spcAft>
                <a:spcPts val="0"/>
              </a:spcAft>
              <a:buSzPts val="2800"/>
              <a:buChar char="○"/>
              <a:defRPr/>
            </a:lvl5pPr>
            <a:lvl6pPr indent="-406400" lvl="5" marL="2743200" algn="ctr">
              <a:lnSpc>
                <a:spcPct val="115000"/>
              </a:lnSpc>
              <a:spcBef>
                <a:spcPts val="0"/>
              </a:spcBef>
              <a:spcAft>
                <a:spcPts val="0"/>
              </a:spcAft>
              <a:buSzPts val="2800"/>
              <a:buChar char="■"/>
              <a:defRPr/>
            </a:lvl6pPr>
            <a:lvl7pPr indent="-406400" lvl="6" marL="3200400" algn="ctr">
              <a:lnSpc>
                <a:spcPct val="115000"/>
              </a:lnSpc>
              <a:spcBef>
                <a:spcPts val="0"/>
              </a:spcBef>
              <a:spcAft>
                <a:spcPts val="0"/>
              </a:spcAft>
              <a:buSzPts val="2800"/>
              <a:buChar char="●"/>
              <a:defRPr/>
            </a:lvl7pPr>
            <a:lvl8pPr indent="-406400" lvl="7" marL="3657600" algn="ctr">
              <a:lnSpc>
                <a:spcPct val="115000"/>
              </a:lnSpc>
              <a:spcBef>
                <a:spcPts val="0"/>
              </a:spcBef>
              <a:spcAft>
                <a:spcPts val="0"/>
              </a:spcAft>
              <a:buSzPts val="2800"/>
              <a:buChar char="○"/>
              <a:defRPr/>
            </a:lvl8pPr>
            <a:lvl9pPr indent="-406400" lvl="8" marL="4114800" algn="ctr">
              <a:lnSpc>
                <a:spcPct val="115000"/>
              </a:lnSpc>
              <a:spcBef>
                <a:spcPts val="0"/>
              </a:spcBef>
              <a:spcAft>
                <a:spcPts val="0"/>
              </a:spcAft>
              <a:buSzPts val="2800"/>
              <a:buChar char="■"/>
              <a:defRPr/>
            </a:lvl9pPr>
          </a:lstStyle>
          <a:p/>
        </p:txBody>
      </p:sp>
      <p:sp>
        <p:nvSpPr>
          <p:cNvPr id="52" name="Google Shape;52;g1ffa58da7e4_0_13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1ffa58da7e4_0_14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g1ffa58da7e4_0_104"/>
          <p:cNvSpPr txBox="1"/>
          <p:nvPr>
            <p:ph type="ctrTitle"/>
          </p:nvPr>
        </p:nvSpPr>
        <p:spPr>
          <a:xfrm>
            <a:off x="623417" y="1489150"/>
            <a:ext cx="17041200" cy="41052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16" name="Google Shape;16;g1ffa58da7e4_0_104"/>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7" name="Google Shape;17;g1ffa58da7e4_0_10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g1ffa58da7e4_0_108"/>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0" name="Google Shape;20;g1ffa58da7e4_0_10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g1ffa58da7e4_0_11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3" name="Google Shape;23;g1ffa58da7e4_0_11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4" name="Google Shape;24;g1ffa58da7e4_0_11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1ffa58da7e4_0_11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g1ffa58da7e4_0_115"/>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8" name="Google Shape;28;g1ffa58da7e4_0_115"/>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9" name="Google Shape;29;g1ffa58da7e4_0_11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1ffa58da7e4_0_12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2" name="Google Shape;32;g1ffa58da7e4_0_1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1ffa58da7e4_0_123"/>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g1ffa58da7e4_0_123"/>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rm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36" name="Google Shape;36;g1ffa58da7e4_0_1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1ffa58da7e4_0_127"/>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rm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39" name="Google Shape;39;g1ffa58da7e4_0_12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g1ffa58da7e4_0_130"/>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g1ffa58da7e4_0_130"/>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43" name="Google Shape;43;g1ffa58da7e4_0_130"/>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g1ffa58da7e4_0_130"/>
          <p:cNvSpPr txBox="1"/>
          <p:nvPr>
            <p:ph idx="2" type="body"/>
          </p:nvPr>
        </p:nvSpPr>
        <p:spPr>
          <a:xfrm>
            <a:off x="9879000" y="1448150"/>
            <a:ext cx="7674000" cy="7390200"/>
          </a:xfrm>
          <a:prstGeom prst="rect">
            <a:avLst/>
          </a:prstGeom>
          <a:noFill/>
          <a:ln>
            <a:noFill/>
          </a:ln>
        </p:spPr>
        <p:txBody>
          <a:bodyPr anchorCtr="0" anchor="ctr"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45" name="Google Shape;45;g1ffa58da7e4_0_13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ffa58da7e4_0_10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11" name="Google Shape;11;g1ffa58da7e4_0_100"/>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06400" lvl="1" marL="9144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406400" lvl="2" marL="13716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3pPr>
            <a:lvl4pPr indent="-406400" lvl="3" marL="18288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4pPr>
            <a:lvl5pPr indent="-406400" lvl="4" marL="22860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5pPr>
            <a:lvl6pPr indent="-406400" lvl="5" marL="27432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6pPr>
            <a:lvl7pPr indent="-406400" lvl="6" marL="32004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7pPr>
            <a:lvl8pPr indent="-406400" lvl="7" marL="36576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8pPr>
            <a:lvl9pPr indent="-406400" lvl="8" marL="41148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9pPr>
          </a:lstStyle>
          <a:p/>
        </p:txBody>
      </p:sp>
      <p:sp>
        <p:nvSpPr>
          <p:cNvPr id="12" name="Google Shape;12;g1ffa58da7e4_0_10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123E"/>
        </a:solidFill>
      </p:bgPr>
    </p:bg>
    <p:spTree>
      <p:nvGrpSpPr>
        <p:cNvPr id="59" name="Shape 59"/>
        <p:cNvGrpSpPr/>
        <p:nvPr/>
      </p:nvGrpSpPr>
      <p:grpSpPr>
        <a:xfrm>
          <a:off x="0" y="0"/>
          <a:ext cx="0" cy="0"/>
          <a:chOff x="0" y="0"/>
          <a:chExt cx="0" cy="0"/>
        </a:xfrm>
      </p:grpSpPr>
      <p:pic>
        <p:nvPicPr>
          <p:cNvPr descr="preencoded.png" id="60" name="Google Shape;60;p3"/>
          <p:cNvPicPr preferRelativeResize="0"/>
          <p:nvPr/>
        </p:nvPicPr>
        <p:blipFill rotWithShape="1">
          <a:blip r:embed="rId3">
            <a:alphaModFix/>
          </a:blip>
          <a:srcRect b="0" l="0" r="0" t="0"/>
          <a:stretch/>
        </p:blipFill>
        <p:spPr>
          <a:xfrm>
            <a:off x="5657850" y="2114550"/>
            <a:ext cx="12630150" cy="8172450"/>
          </a:xfrm>
          <a:prstGeom prst="rect">
            <a:avLst/>
          </a:prstGeom>
          <a:noFill/>
          <a:ln>
            <a:noFill/>
          </a:ln>
        </p:spPr>
      </p:pic>
      <p:sp>
        <p:nvSpPr>
          <p:cNvPr id="61" name="Google Shape;61;p3"/>
          <p:cNvSpPr/>
          <p:nvPr/>
        </p:nvSpPr>
        <p:spPr>
          <a:xfrm>
            <a:off x="1038225" y="3448050"/>
            <a:ext cx="9915525" cy="340042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solidFill>
                  <a:srgbClr val="FFFFFF"/>
                </a:solidFill>
                <a:latin typeface="Inter"/>
                <a:ea typeface="Inter"/>
                <a:cs typeface="Inter"/>
                <a:sym typeface="Inter"/>
              </a:rPr>
              <a:t>What is</a:t>
            </a:r>
            <a:endParaRPr b="1" sz="8250">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8250"/>
              <a:buFont typeface="Arial"/>
              <a:buNone/>
            </a:pPr>
            <a:r>
              <a:rPr b="1" lang="en-US" sz="8250">
                <a:solidFill>
                  <a:srgbClr val="FFFFFF"/>
                </a:solidFill>
                <a:latin typeface="Inter"/>
                <a:ea typeface="Inter"/>
                <a:cs typeface="Inter"/>
                <a:sym typeface="Inter"/>
              </a:rPr>
              <a:t>Shared Security?</a:t>
            </a:r>
            <a:endParaRPr b="0" i="0" sz="8250" u="none" cap="none" strike="noStrike">
              <a:solidFill>
                <a:schemeClr val="dk1"/>
              </a:solidFill>
              <a:latin typeface="Calibri"/>
              <a:ea typeface="Calibri"/>
              <a:cs typeface="Calibri"/>
              <a:sym typeface="Calibri"/>
            </a:endParaRPr>
          </a:p>
        </p:txBody>
      </p:sp>
      <p:sp>
        <p:nvSpPr>
          <p:cNvPr id="62" name="Google Shape;62;p3"/>
          <p:cNvSpPr/>
          <p:nvPr/>
        </p:nvSpPr>
        <p:spPr>
          <a:xfrm>
            <a:off x="1038225" y="6572175"/>
            <a:ext cx="9124800" cy="276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1950"/>
              <a:buFont typeface="Arial"/>
              <a:buNone/>
            </a:pPr>
            <a:r>
              <a:rPr lang="en-US" sz="2400">
                <a:solidFill>
                  <a:srgbClr val="FFFFFF"/>
                </a:solidFill>
                <a:latin typeface="Inter SemiBold"/>
                <a:ea typeface="Inter SemiBold"/>
                <a:cs typeface="Inter SemiBold"/>
                <a:sym typeface="Inter SemiBold"/>
              </a:rPr>
              <a:t>by Shawn Tabrizi    |    @shawntabrizi</a:t>
            </a:r>
            <a:endParaRPr b="0" i="0" sz="2400" u="none" cap="none" strike="noStrike">
              <a:solidFill>
                <a:srgbClr val="000000"/>
              </a:solidFill>
              <a:latin typeface="Calibri"/>
              <a:ea typeface="Calibri"/>
              <a:cs typeface="Calibri"/>
              <a:sym typeface="Calibri"/>
            </a:endParaRPr>
          </a:p>
        </p:txBody>
      </p:sp>
      <p:pic>
        <p:nvPicPr>
          <p:cNvPr descr="preencoded.png" id="63" name="Google Shape;63;p3"/>
          <p:cNvPicPr preferRelativeResize="0"/>
          <p:nvPr/>
        </p:nvPicPr>
        <p:blipFill rotWithShape="1">
          <a:blip r:embed="rId4">
            <a:alphaModFix/>
          </a:blip>
          <a:srcRect b="0" l="0" r="0" t="0"/>
          <a:stretch/>
        </p:blipFill>
        <p:spPr>
          <a:xfrm>
            <a:off x="0" y="0"/>
            <a:ext cx="18288000" cy="9413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F39A"/>
        </a:solidFill>
      </p:bgPr>
    </p:bg>
    <p:spTree>
      <p:nvGrpSpPr>
        <p:cNvPr id="293" name="Shape 293"/>
        <p:cNvGrpSpPr/>
        <p:nvPr/>
      </p:nvGrpSpPr>
      <p:grpSpPr>
        <a:xfrm>
          <a:off x="0" y="0"/>
          <a:ext cx="0" cy="0"/>
          <a:chOff x="0" y="0"/>
          <a:chExt cx="0" cy="0"/>
        </a:xfrm>
      </p:grpSpPr>
      <p:pic>
        <p:nvPicPr>
          <p:cNvPr id="294" name="Google Shape;294;p13"/>
          <p:cNvPicPr preferRelativeResize="0"/>
          <p:nvPr/>
        </p:nvPicPr>
        <p:blipFill rotWithShape="1">
          <a:blip r:embed="rId3">
            <a:alphaModFix/>
          </a:blip>
          <a:srcRect b="0" l="0" r="14266" t="0"/>
          <a:stretch/>
        </p:blipFill>
        <p:spPr>
          <a:xfrm>
            <a:off x="6253775" y="7"/>
            <a:ext cx="11839175" cy="7769626"/>
          </a:xfrm>
          <a:prstGeom prst="rect">
            <a:avLst/>
          </a:prstGeom>
          <a:noFill/>
          <a:ln>
            <a:noFill/>
          </a:ln>
        </p:spPr>
      </p:pic>
      <p:pic>
        <p:nvPicPr>
          <p:cNvPr descr="preencoded.png" id="295" name="Google Shape;295;p13"/>
          <p:cNvPicPr preferRelativeResize="0"/>
          <p:nvPr/>
        </p:nvPicPr>
        <p:blipFill rotWithShape="1">
          <a:blip r:embed="rId4">
            <a:alphaModFix/>
          </a:blip>
          <a:srcRect b="0" l="0" r="0" t="0"/>
          <a:stretch/>
        </p:blipFill>
        <p:spPr>
          <a:xfrm>
            <a:off x="0" y="6381750"/>
            <a:ext cx="18288000" cy="3905250"/>
          </a:xfrm>
          <a:prstGeom prst="rect">
            <a:avLst/>
          </a:prstGeom>
          <a:noFill/>
          <a:ln>
            <a:noFill/>
          </a:ln>
        </p:spPr>
      </p:pic>
      <p:sp>
        <p:nvSpPr>
          <p:cNvPr id="296" name="Google Shape;296;p13"/>
          <p:cNvSpPr/>
          <p:nvPr/>
        </p:nvSpPr>
        <p:spPr>
          <a:xfrm>
            <a:off x="1047750" y="3057525"/>
            <a:ext cx="16268700" cy="1886100"/>
          </a:xfrm>
          <a:prstGeom prst="rect">
            <a:avLst/>
          </a:prstGeom>
          <a:noFill/>
          <a:ln>
            <a:noFill/>
          </a:ln>
        </p:spPr>
        <p:txBody>
          <a:bodyPr anchorCtr="0" anchor="ctr" bIns="0" lIns="0" spcFirstLastPara="1" rIns="0" wrap="square" tIns="0">
            <a:noAutofit/>
          </a:bodyPr>
          <a:lstStyle/>
          <a:p>
            <a:pPr indent="0" lvl="0" marL="0" marR="0" rtl="0" algn="l">
              <a:lnSpc>
                <a:spcPct val="110000"/>
              </a:lnSpc>
              <a:spcBef>
                <a:spcPts val="0"/>
              </a:spcBef>
              <a:spcAft>
                <a:spcPts val="0"/>
              </a:spcAft>
              <a:buClr>
                <a:srgbClr val="000000"/>
              </a:buClr>
              <a:buSzPts val="13500"/>
              <a:buFont typeface="Arial"/>
              <a:buNone/>
            </a:pPr>
            <a:r>
              <a:rPr b="1" lang="en-US" sz="7200">
                <a:latin typeface="Inter"/>
                <a:ea typeface="Inter"/>
                <a:cs typeface="Inter"/>
                <a:sym typeface="Inter"/>
              </a:rPr>
              <a:t>What is the</a:t>
            </a:r>
            <a:endParaRPr b="1" sz="7200">
              <a:latin typeface="Inter"/>
              <a:ea typeface="Inter"/>
              <a:cs typeface="Inter"/>
              <a:sym typeface="Inter"/>
            </a:endParaRPr>
          </a:p>
          <a:p>
            <a:pPr indent="0" lvl="0" marL="0" marR="0" rtl="0" algn="l">
              <a:lnSpc>
                <a:spcPct val="110000"/>
              </a:lnSpc>
              <a:spcBef>
                <a:spcPts val="0"/>
              </a:spcBef>
              <a:spcAft>
                <a:spcPts val="0"/>
              </a:spcAft>
              <a:buClr>
                <a:srgbClr val="000000"/>
              </a:buClr>
              <a:buSzPts val="13500"/>
              <a:buFont typeface="Arial"/>
              <a:buNone/>
            </a:pPr>
            <a:r>
              <a:rPr b="1" lang="en-US" sz="7200">
                <a:latin typeface="Inter"/>
                <a:ea typeface="Inter"/>
                <a:cs typeface="Inter"/>
                <a:sym typeface="Inter"/>
              </a:rPr>
              <a:t>Bootstrapping</a:t>
            </a:r>
            <a:endParaRPr b="1" sz="7200">
              <a:latin typeface="Inter"/>
              <a:ea typeface="Inter"/>
              <a:cs typeface="Inter"/>
              <a:sym typeface="Inter"/>
            </a:endParaRPr>
          </a:p>
          <a:p>
            <a:pPr indent="0" lvl="0" marL="0" marR="0" rtl="0" algn="l">
              <a:lnSpc>
                <a:spcPct val="110000"/>
              </a:lnSpc>
              <a:spcBef>
                <a:spcPts val="0"/>
              </a:spcBef>
              <a:spcAft>
                <a:spcPts val="0"/>
              </a:spcAft>
              <a:buClr>
                <a:srgbClr val="000000"/>
              </a:buClr>
              <a:buSzPts val="13500"/>
              <a:buFont typeface="Arial"/>
              <a:buNone/>
            </a:pPr>
            <a:r>
              <a:rPr b="1" lang="en-US" sz="7200">
                <a:latin typeface="Inter"/>
                <a:ea typeface="Inter"/>
                <a:cs typeface="Inter"/>
                <a:sym typeface="Inter"/>
              </a:rPr>
              <a:t>Problem?</a:t>
            </a:r>
            <a:endParaRPr b="0" i="0" sz="7200" u="none" cap="none" strike="noStrike">
              <a:solidFill>
                <a:schemeClr val="dk1"/>
              </a:solidFill>
              <a:latin typeface="Calibri"/>
              <a:ea typeface="Calibri"/>
              <a:cs typeface="Calibri"/>
              <a:sym typeface="Calibri"/>
            </a:endParaRPr>
          </a:p>
        </p:txBody>
      </p:sp>
      <p:pic>
        <p:nvPicPr>
          <p:cNvPr descr="preencoded.png" id="297" name="Google Shape;297;p13"/>
          <p:cNvPicPr preferRelativeResize="0"/>
          <p:nvPr/>
        </p:nvPicPr>
        <p:blipFill rotWithShape="1">
          <a:blip r:embed="rId5">
            <a:alphaModFix/>
          </a:blip>
          <a:srcRect b="0" l="0" r="0" t="0"/>
          <a:stretch/>
        </p:blipFill>
        <p:spPr>
          <a:xfrm>
            <a:off x="0" y="0"/>
            <a:ext cx="18288000" cy="9413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preencoded.png" id="303" name="Google Shape;303;g1f5b0ca3343_0_37"/>
          <p:cNvPicPr preferRelativeResize="0"/>
          <p:nvPr/>
        </p:nvPicPr>
        <p:blipFill rotWithShape="1">
          <a:blip r:embed="rId3">
            <a:alphaModFix/>
          </a:blip>
          <a:srcRect b="0" l="0" r="0" t="0"/>
          <a:stretch/>
        </p:blipFill>
        <p:spPr>
          <a:xfrm flipH="1">
            <a:off x="2788900" y="1571625"/>
            <a:ext cx="18288000" cy="8715375"/>
          </a:xfrm>
          <a:prstGeom prst="rect">
            <a:avLst/>
          </a:prstGeom>
          <a:noFill/>
          <a:ln>
            <a:noFill/>
          </a:ln>
        </p:spPr>
      </p:pic>
      <p:sp>
        <p:nvSpPr>
          <p:cNvPr id="304" name="Google Shape;304;g1f5b0ca3343_0_37"/>
          <p:cNvSpPr/>
          <p:nvPr/>
        </p:nvSpPr>
        <p:spPr>
          <a:xfrm>
            <a:off x="933325" y="2870850"/>
            <a:ext cx="8148900" cy="5307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None/>
            </a:pPr>
            <a:r>
              <a:rPr lang="en-US" sz="3000">
                <a:latin typeface="Inter"/>
                <a:ea typeface="Inter"/>
                <a:cs typeface="Inter"/>
                <a:sym typeface="Inter"/>
              </a:rPr>
              <a:t>Describes the struggle that new chains face to keep their chain secure, when their token economics are not yet sufficient or stable.</a:t>
            </a:r>
            <a:endParaRPr sz="3000">
              <a:latin typeface="Inter"/>
              <a:ea typeface="Inter"/>
              <a:cs typeface="Inter"/>
              <a:sym typeface="Inter"/>
            </a:endParaRPr>
          </a:p>
          <a:p>
            <a:pPr indent="0" lvl="0" marL="0" marR="0" rtl="0" algn="l">
              <a:lnSpc>
                <a:spcPct val="120833"/>
              </a:lnSpc>
              <a:spcBef>
                <a:spcPts val="0"/>
              </a:spcBef>
              <a:spcAft>
                <a:spcPts val="0"/>
              </a:spcAft>
              <a:buNone/>
            </a:pPr>
            <a:r>
              <a:t/>
            </a:r>
            <a:endParaRPr sz="3000">
              <a:latin typeface="Inter"/>
              <a:ea typeface="Inter"/>
              <a:cs typeface="Inter"/>
              <a:sym typeface="Inter"/>
            </a:endParaRPr>
          </a:p>
          <a:p>
            <a:pPr indent="0" lvl="0" marL="0" marR="0" rtl="0" algn="l">
              <a:lnSpc>
                <a:spcPct val="120833"/>
              </a:lnSpc>
              <a:spcBef>
                <a:spcPts val="0"/>
              </a:spcBef>
              <a:spcAft>
                <a:spcPts val="0"/>
              </a:spcAft>
              <a:buNone/>
            </a:pPr>
            <a:r>
              <a:rPr lang="en-US" sz="3000">
                <a:latin typeface="Inter"/>
                <a:ea typeface="Inter"/>
                <a:cs typeface="Inter"/>
                <a:sym typeface="Inter"/>
              </a:rPr>
              <a:t>Arguably, the scarcest resource in blockchain is economic security - there simply is not enough to go around.</a:t>
            </a:r>
            <a:endParaRPr sz="3000">
              <a:latin typeface="Inter"/>
              <a:ea typeface="Inter"/>
              <a:cs typeface="Inter"/>
              <a:sym typeface="Inter"/>
            </a:endParaRPr>
          </a:p>
        </p:txBody>
      </p:sp>
      <p:sp>
        <p:nvSpPr>
          <p:cNvPr id="305" name="Google Shape;305;g1f5b0ca3343_0_37"/>
          <p:cNvSpPr/>
          <p:nvPr/>
        </p:nvSpPr>
        <p:spPr>
          <a:xfrm>
            <a:off x="885825" y="1194450"/>
            <a:ext cx="103758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6000">
                <a:latin typeface="Inter"/>
                <a:ea typeface="Inter"/>
                <a:cs typeface="Inter"/>
                <a:sym typeface="Inter"/>
              </a:rPr>
              <a:t>The Bootstrapping Problem</a:t>
            </a:r>
            <a:endParaRPr b="0" i="0" sz="6000" u="none" cap="none" strike="noStrike">
              <a:solidFill>
                <a:schemeClr val="dk1"/>
              </a:solidFill>
              <a:latin typeface="Calibri"/>
              <a:ea typeface="Calibri"/>
              <a:cs typeface="Calibri"/>
              <a:sym typeface="Calibri"/>
            </a:endParaRPr>
          </a:p>
        </p:txBody>
      </p:sp>
      <p:pic>
        <p:nvPicPr>
          <p:cNvPr descr="preencoded.png" id="306" name="Google Shape;306;g1f5b0ca3343_0_37"/>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f5b0ca3343_0_375"/>
          <p:cNvSpPr/>
          <p:nvPr/>
        </p:nvSpPr>
        <p:spPr>
          <a:xfrm>
            <a:off x="-125" y="0"/>
            <a:ext cx="9144000" cy="10287000"/>
          </a:xfrm>
          <a:prstGeom prst="rect">
            <a:avLst/>
          </a:prstGeom>
          <a:solidFill>
            <a:srgbClr val="28123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f5b0ca3343_0_375"/>
          <p:cNvSpPr/>
          <p:nvPr/>
        </p:nvSpPr>
        <p:spPr>
          <a:xfrm>
            <a:off x="-75" y="1499250"/>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b="1" lang="en-US" sz="6000">
                <a:solidFill>
                  <a:schemeClr val="lt1"/>
                </a:solidFill>
                <a:latin typeface="Inter"/>
                <a:ea typeface="Inter"/>
                <a:cs typeface="Inter"/>
                <a:sym typeface="Inter"/>
              </a:rPr>
              <a:t>New chains have</a:t>
            </a:r>
            <a:endParaRPr b="1" sz="60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800"/>
              <a:buFont typeface="Arial"/>
              <a:buNone/>
            </a:pPr>
            <a:r>
              <a:rPr b="1" lang="en-US" sz="6000">
                <a:solidFill>
                  <a:schemeClr val="lt1"/>
                </a:solidFill>
                <a:latin typeface="Inter"/>
                <a:ea typeface="Inter"/>
                <a:cs typeface="Inter"/>
                <a:sym typeface="Inter"/>
              </a:rPr>
              <a:t>small market cap</a:t>
            </a:r>
            <a:endParaRPr b="0" i="0" sz="6000" u="none" cap="none" strike="noStrike">
              <a:solidFill>
                <a:schemeClr val="lt1"/>
              </a:solidFill>
              <a:latin typeface="Calibri"/>
              <a:ea typeface="Calibri"/>
              <a:cs typeface="Calibri"/>
              <a:sym typeface="Calibri"/>
            </a:endParaRPr>
          </a:p>
        </p:txBody>
      </p:sp>
      <p:sp>
        <p:nvSpPr>
          <p:cNvPr id="314" name="Google Shape;314;g1f5b0ca3343_0_375"/>
          <p:cNvSpPr/>
          <p:nvPr/>
        </p:nvSpPr>
        <p:spPr>
          <a:xfrm>
            <a:off x="9143925" y="1499250"/>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b="1" lang="en-US" sz="6000">
                <a:solidFill>
                  <a:srgbClr val="28123E"/>
                </a:solidFill>
                <a:latin typeface="Inter"/>
                <a:ea typeface="Inter"/>
                <a:cs typeface="Inter"/>
                <a:sym typeface="Inter"/>
              </a:rPr>
              <a:t>New chains are</a:t>
            </a:r>
            <a:endParaRPr b="1" sz="6000">
              <a:solidFill>
                <a:srgbClr val="28123E"/>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4800"/>
              <a:buFont typeface="Arial"/>
              <a:buNone/>
            </a:pPr>
            <a:r>
              <a:rPr b="1" lang="en-US" sz="6000">
                <a:solidFill>
                  <a:srgbClr val="28123E"/>
                </a:solidFill>
                <a:latin typeface="Inter"/>
                <a:ea typeface="Inter"/>
                <a:cs typeface="Inter"/>
                <a:sym typeface="Inter"/>
              </a:rPr>
              <a:t>more speculative</a:t>
            </a:r>
            <a:endParaRPr b="1" sz="6000">
              <a:solidFill>
                <a:srgbClr val="28123E"/>
              </a:solidFill>
              <a:latin typeface="Inter"/>
              <a:ea typeface="Inter"/>
              <a:cs typeface="Inter"/>
              <a:sym typeface="Inter"/>
            </a:endParaRPr>
          </a:p>
        </p:txBody>
      </p:sp>
      <p:sp>
        <p:nvSpPr>
          <p:cNvPr id="315" name="Google Shape;315;g1f5b0ca3343_0_375"/>
          <p:cNvSpPr/>
          <p:nvPr/>
        </p:nvSpPr>
        <p:spPr>
          <a:xfrm>
            <a:off x="1510775" y="3947550"/>
            <a:ext cx="324300" cy="52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f5b0ca3343_0_375"/>
          <p:cNvSpPr/>
          <p:nvPr/>
        </p:nvSpPr>
        <p:spPr>
          <a:xfrm>
            <a:off x="2090575" y="4198100"/>
            <a:ext cx="324300" cy="49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f5b0ca3343_0_375"/>
          <p:cNvSpPr/>
          <p:nvPr/>
        </p:nvSpPr>
        <p:spPr>
          <a:xfrm>
            <a:off x="2670375" y="4345475"/>
            <a:ext cx="324300" cy="48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f5b0ca3343_0_375"/>
          <p:cNvSpPr/>
          <p:nvPr/>
        </p:nvSpPr>
        <p:spPr>
          <a:xfrm>
            <a:off x="3250175" y="5126575"/>
            <a:ext cx="324300" cy="406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f5b0ca3343_0_375"/>
          <p:cNvSpPr/>
          <p:nvPr/>
        </p:nvSpPr>
        <p:spPr>
          <a:xfrm>
            <a:off x="3829975" y="6276125"/>
            <a:ext cx="324300" cy="29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f5b0ca3343_0_375"/>
          <p:cNvSpPr/>
          <p:nvPr/>
        </p:nvSpPr>
        <p:spPr>
          <a:xfrm>
            <a:off x="4409775" y="7440425"/>
            <a:ext cx="324300" cy="175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f5b0ca3343_0_375"/>
          <p:cNvSpPr/>
          <p:nvPr/>
        </p:nvSpPr>
        <p:spPr>
          <a:xfrm>
            <a:off x="4989575" y="8486800"/>
            <a:ext cx="324300" cy="70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f5b0ca3343_0_375"/>
          <p:cNvSpPr/>
          <p:nvPr/>
        </p:nvSpPr>
        <p:spPr>
          <a:xfrm>
            <a:off x="5569375" y="8752075"/>
            <a:ext cx="324300" cy="442200"/>
          </a:xfrm>
          <a:prstGeom prst="rect">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f5b0ca3343_0_375"/>
          <p:cNvSpPr/>
          <p:nvPr/>
        </p:nvSpPr>
        <p:spPr>
          <a:xfrm>
            <a:off x="6149175" y="8855250"/>
            <a:ext cx="324300" cy="3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f5b0ca3343_0_375"/>
          <p:cNvSpPr/>
          <p:nvPr/>
        </p:nvSpPr>
        <p:spPr>
          <a:xfrm>
            <a:off x="6728975" y="8958425"/>
            <a:ext cx="324300" cy="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1f5b0ca3343_0_375"/>
          <p:cNvSpPr/>
          <p:nvPr/>
        </p:nvSpPr>
        <p:spPr>
          <a:xfrm>
            <a:off x="7308775" y="9046850"/>
            <a:ext cx="324300" cy="14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f5b0ca3343_0_375"/>
          <p:cNvSpPr/>
          <p:nvPr/>
        </p:nvSpPr>
        <p:spPr>
          <a:xfrm>
            <a:off x="11269325" y="4153975"/>
            <a:ext cx="4598200" cy="4539225"/>
          </a:xfrm>
          <a:custGeom>
            <a:rect b="b" l="l" r="r" t="t"/>
            <a:pathLst>
              <a:path extrusionOk="0" h="181569" w="183928">
                <a:moveTo>
                  <a:pt x="0" y="0"/>
                </a:moveTo>
                <a:lnTo>
                  <a:pt x="22991" y="64256"/>
                </a:lnTo>
                <a:lnTo>
                  <a:pt x="30654" y="48340"/>
                </a:lnTo>
                <a:lnTo>
                  <a:pt x="49519" y="113186"/>
                </a:lnTo>
                <a:lnTo>
                  <a:pt x="73099" y="50108"/>
                </a:lnTo>
                <a:lnTo>
                  <a:pt x="90195" y="113186"/>
                </a:lnTo>
                <a:lnTo>
                  <a:pt x="107881" y="68383"/>
                </a:lnTo>
                <a:lnTo>
                  <a:pt x="121439" y="112596"/>
                </a:lnTo>
                <a:lnTo>
                  <a:pt x="137946" y="82531"/>
                </a:lnTo>
                <a:lnTo>
                  <a:pt x="154452" y="129692"/>
                </a:lnTo>
                <a:lnTo>
                  <a:pt x="162705" y="114365"/>
                </a:lnTo>
                <a:lnTo>
                  <a:pt x="183928" y="181569"/>
                </a:lnTo>
              </a:path>
            </a:pathLst>
          </a:custGeom>
          <a:noFill/>
          <a:ln cap="flat" cmpd="sng" w="76200">
            <a:solidFill>
              <a:srgbClr val="FF1864"/>
            </a:solidFill>
            <a:prstDash val="solid"/>
            <a:round/>
            <a:headEnd len="med" w="med" type="none"/>
            <a:tailEnd len="med" w="med" type="none"/>
          </a:ln>
        </p:spPr>
      </p:sp>
      <p:cxnSp>
        <p:nvCxnSpPr>
          <p:cNvPr id="327" name="Google Shape;327;g1f5b0ca3343_0_375"/>
          <p:cNvCxnSpPr/>
          <p:nvPr/>
        </p:nvCxnSpPr>
        <p:spPr>
          <a:xfrm>
            <a:off x="10665075" y="3918150"/>
            <a:ext cx="0" cy="5305500"/>
          </a:xfrm>
          <a:prstGeom prst="straightConnector1">
            <a:avLst/>
          </a:prstGeom>
          <a:noFill/>
          <a:ln cap="flat" cmpd="sng" w="76200">
            <a:solidFill>
              <a:schemeClr val="dk2"/>
            </a:solidFill>
            <a:prstDash val="solid"/>
            <a:round/>
            <a:headEnd len="med" w="med" type="triangle"/>
            <a:tailEnd len="med" w="med" type="none"/>
          </a:ln>
        </p:spPr>
      </p:cxnSp>
      <p:cxnSp>
        <p:nvCxnSpPr>
          <p:cNvPr id="328" name="Google Shape;328;g1f5b0ca3343_0_375"/>
          <p:cNvCxnSpPr/>
          <p:nvPr/>
        </p:nvCxnSpPr>
        <p:spPr>
          <a:xfrm>
            <a:off x="10665075" y="9179550"/>
            <a:ext cx="6101700" cy="0"/>
          </a:xfrm>
          <a:prstGeom prst="straightConnector1">
            <a:avLst/>
          </a:prstGeom>
          <a:noFill/>
          <a:ln cap="flat" cmpd="sng" w="76200">
            <a:solidFill>
              <a:schemeClr val="dk2"/>
            </a:solidFill>
            <a:prstDash val="solid"/>
            <a:round/>
            <a:headEnd len="med" w="med" type="none"/>
            <a:tailEnd len="med" w="med" type="triangle"/>
          </a:ln>
        </p:spPr>
      </p:cxnSp>
      <p:pic>
        <p:nvPicPr>
          <p:cNvPr descr="preencoded.png" id="329" name="Google Shape;329;g1f5b0ca3343_0_375"/>
          <p:cNvPicPr preferRelativeResize="0"/>
          <p:nvPr/>
        </p:nvPicPr>
        <p:blipFill rotWithShape="1">
          <a:blip r:embed="rId3">
            <a:alphaModFix/>
          </a:blip>
          <a:srcRect b="0" l="0" r="0" t="0"/>
          <a:stretch/>
        </p:blipFill>
        <p:spPr>
          <a:xfrm>
            <a:off x="0" y="0"/>
            <a:ext cx="18288000" cy="9413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2FF"/>
        </a:solidFill>
      </p:bgPr>
    </p:bg>
    <p:spTree>
      <p:nvGrpSpPr>
        <p:cNvPr id="334" name="Shape 334"/>
        <p:cNvGrpSpPr/>
        <p:nvPr/>
      </p:nvGrpSpPr>
      <p:grpSpPr>
        <a:xfrm>
          <a:off x="0" y="0"/>
          <a:ext cx="0" cy="0"/>
          <a:chOff x="0" y="0"/>
          <a:chExt cx="0" cy="0"/>
        </a:xfrm>
      </p:grpSpPr>
      <p:pic>
        <p:nvPicPr>
          <p:cNvPr descr="preencoded.png" id="335" name="Google Shape;335;p6"/>
          <p:cNvPicPr preferRelativeResize="0"/>
          <p:nvPr/>
        </p:nvPicPr>
        <p:blipFill rotWithShape="1">
          <a:blip r:embed="rId3">
            <a:alphaModFix/>
          </a:blip>
          <a:srcRect b="0" l="0" r="0" t="0"/>
          <a:stretch/>
        </p:blipFill>
        <p:spPr>
          <a:xfrm>
            <a:off x="9286875" y="1971675"/>
            <a:ext cx="9001125" cy="7553325"/>
          </a:xfrm>
          <a:prstGeom prst="rect">
            <a:avLst/>
          </a:prstGeom>
          <a:noFill/>
          <a:ln>
            <a:noFill/>
          </a:ln>
        </p:spPr>
      </p:pic>
      <p:sp>
        <p:nvSpPr>
          <p:cNvPr id="336" name="Google Shape;336;p6"/>
          <p:cNvSpPr/>
          <p:nvPr/>
        </p:nvSpPr>
        <p:spPr>
          <a:xfrm>
            <a:off x="1038225" y="3495600"/>
            <a:ext cx="8677200" cy="3295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latin typeface="Inter"/>
                <a:ea typeface="Inter"/>
                <a:cs typeface="Inter"/>
                <a:sym typeface="Inter"/>
              </a:rPr>
              <a:t>How do we solve this problem?</a:t>
            </a:r>
            <a:endParaRPr b="0" i="0" sz="8250" u="none" cap="none" strike="noStrike">
              <a:solidFill>
                <a:schemeClr val="dk1"/>
              </a:solidFill>
              <a:latin typeface="Calibri"/>
              <a:ea typeface="Calibri"/>
              <a:cs typeface="Calibri"/>
              <a:sym typeface="Calibri"/>
            </a:endParaRPr>
          </a:p>
        </p:txBody>
      </p:sp>
      <p:pic>
        <p:nvPicPr>
          <p:cNvPr descr="preencoded.png" id="337" name="Google Shape;337;p6"/>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1f5b0ca3343_0_47"/>
          <p:cNvPicPr preferRelativeResize="0"/>
          <p:nvPr/>
        </p:nvPicPr>
        <p:blipFill>
          <a:blip r:embed="rId3">
            <a:alphaModFix/>
          </a:blip>
          <a:stretch>
            <a:fillRect/>
          </a:stretch>
        </p:blipFill>
        <p:spPr>
          <a:xfrm>
            <a:off x="9" y="-887"/>
            <a:ext cx="18288000" cy="10288766"/>
          </a:xfrm>
          <a:prstGeom prst="rect">
            <a:avLst/>
          </a:prstGeom>
          <a:noFill/>
          <a:ln>
            <a:noFill/>
          </a:ln>
        </p:spPr>
      </p:pic>
      <p:sp>
        <p:nvSpPr>
          <p:cNvPr id="344" name="Google Shape;344;g1f5b0ca3343_0_47"/>
          <p:cNvSpPr txBox="1"/>
          <p:nvPr/>
        </p:nvSpPr>
        <p:spPr>
          <a:xfrm>
            <a:off x="3685338" y="7970275"/>
            <a:ext cx="10917300" cy="1662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600">
                <a:solidFill>
                  <a:schemeClr val="lt1"/>
                </a:solidFill>
                <a:latin typeface="Inter"/>
                <a:ea typeface="Inter"/>
                <a:cs typeface="Inter"/>
                <a:sym typeface="Inter"/>
              </a:rPr>
              <a:t>Shared Security</a:t>
            </a:r>
            <a:endParaRPr b="1" sz="9600">
              <a:latin typeface="Inter"/>
              <a:ea typeface="Inter"/>
              <a:cs typeface="Inter"/>
              <a:sym typeface="Inter"/>
            </a:endParaRPr>
          </a:p>
        </p:txBody>
      </p:sp>
      <p:pic>
        <p:nvPicPr>
          <p:cNvPr descr="preencoded.png" id="345" name="Google Shape;345;g1f5b0ca3343_0_47"/>
          <p:cNvPicPr preferRelativeResize="0"/>
          <p:nvPr/>
        </p:nvPicPr>
        <p:blipFill rotWithShape="1">
          <a:blip r:embed="rId4">
            <a:alphaModFix/>
          </a:blip>
          <a:srcRect b="0" l="0" r="0" t="0"/>
          <a:stretch/>
        </p:blipFill>
        <p:spPr>
          <a:xfrm>
            <a:off x="0" y="0"/>
            <a:ext cx="18288000" cy="9413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pic>
        <p:nvPicPr>
          <p:cNvPr descr="preencoded.png" id="351" name="Google Shape;351;g1f5b0ca3343_0_547"/>
          <p:cNvPicPr preferRelativeResize="0"/>
          <p:nvPr/>
        </p:nvPicPr>
        <p:blipFill rotWithShape="1">
          <a:blip r:embed="rId3">
            <a:alphaModFix/>
          </a:blip>
          <a:srcRect b="0" l="0" r="0" t="0"/>
          <a:stretch/>
        </p:blipFill>
        <p:spPr>
          <a:xfrm>
            <a:off x="3086063" y="2800375"/>
            <a:ext cx="2676525" cy="2676525"/>
          </a:xfrm>
          <a:prstGeom prst="rect">
            <a:avLst/>
          </a:prstGeom>
          <a:noFill/>
          <a:ln>
            <a:noFill/>
          </a:ln>
        </p:spPr>
      </p:pic>
      <p:sp>
        <p:nvSpPr>
          <p:cNvPr id="352" name="Google Shape;352;g1f5b0ca3343_0_547"/>
          <p:cNvSpPr/>
          <p:nvPr/>
        </p:nvSpPr>
        <p:spPr>
          <a:xfrm>
            <a:off x="2390775" y="6800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Native shared security is implemented at the protocol level, and is represented as  a Layer 0 </a:t>
            </a:r>
            <a:r>
              <a:rPr lang="en-US" sz="1650">
                <a:latin typeface="Inter"/>
                <a:ea typeface="Inter"/>
                <a:cs typeface="Inter"/>
                <a:sym typeface="Inter"/>
              </a:rPr>
              <a:t>blockchain, working underneath Layer 1 chains.</a:t>
            </a:r>
            <a:endParaRPr b="0" i="0" sz="1650" u="none" cap="none" strike="noStrike">
              <a:solidFill>
                <a:schemeClr val="dk1"/>
              </a:solidFill>
              <a:latin typeface="Calibri"/>
              <a:ea typeface="Calibri"/>
              <a:cs typeface="Calibri"/>
              <a:sym typeface="Calibri"/>
            </a:endParaRPr>
          </a:p>
        </p:txBody>
      </p:sp>
      <p:sp>
        <p:nvSpPr>
          <p:cNvPr id="353" name="Google Shape;353;g1f5b0ca3343_0_547"/>
          <p:cNvSpPr/>
          <p:nvPr/>
        </p:nvSpPr>
        <p:spPr>
          <a:xfrm>
            <a:off x="7105650" y="6800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Optimistic and zero knowledge rollups use a settlement layer to provide security and finality to their transactions.</a:t>
            </a:r>
            <a:endParaRPr b="0" i="0" sz="1650" u="none" cap="none" strike="noStrike">
              <a:solidFill>
                <a:schemeClr val="dk1"/>
              </a:solidFill>
              <a:latin typeface="Calibri"/>
              <a:ea typeface="Calibri"/>
              <a:cs typeface="Calibri"/>
              <a:sym typeface="Calibri"/>
            </a:endParaRPr>
          </a:p>
        </p:txBody>
      </p:sp>
      <p:sp>
        <p:nvSpPr>
          <p:cNvPr id="354" name="Google Shape;354;g1f5b0ca3343_0_547"/>
          <p:cNvSpPr/>
          <p:nvPr/>
        </p:nvSpPr>
        <p:spPr>
          <a:xfrm>
            <a:off x="11820525" y="6800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Some protocols allow the use of already staked tokens to secure another network, usually through the creation of a derivative token.</a:t>
            </a:r>
            <a:endParaRPr b="0" i="0" sz="1650" u="none" cap="none" strike="noStrike">
              <a:solidFill>
                <a:schemeClr val="dk1"/>
              </a:solidFill>
              <a:latin typeface="Calibri"/>
              <a:ea typeface="Calibri"/>
              <a:cs typeface="Calibri"/>
              <a:sym typeface="Calibri"/>
            </a:endParaRPr>
          </a:p>
        </p:txBody>
      </p:sp>
      <p:sp>
        <p:nvSpPr>
          <p:cNvPr id="355" name="Google Shape;355;g1f5b0ca3343_0_547"/>
          <p:cNvSpPr/>
          <p:nvPr/>
        </p:nvSpPr>
        <p:spPr>
          <a:xfrm>
            <a:off x="3381375" y="5757863"/>
            <a:ext cx="20859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Native</a:t>
            </a:r>
            <a:endParaRPr b="0" i="0" sz="4800" u="none" cap="none" strike="noStrike">
              <a:solidFill>
                <a:schemeClr val="dk1"/>
              </a:solidFill>
              <a:latin typeface="Calibri"/>
              <a:ea typeface="Calibri"/>
              <a:cs typeface="Calibri"/>
              <a:sym typeface="Calibri"/>
            </a:endParaRPr>
          </a:p>
        </p:txBody>
      </p:sp>
      <p:sp>
        <p:nvSpPr>
          <p:cNvPr id="356" name="Google Shape;356;g1f5b0ca3343_0_547"/>
          <p:cNvSpPr/>
          <p:nvPr/>
        </p:nvSpPr>
        <p:spPr>
          <a:xfrm>
            <a:off x="7707450" y="5772150"/>
            <a:ext cx="28635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Rollups</a:t>
            </a:r>
            <a:endParaRPr b="0" i="0" sz="4800" u="none" cap="none" strike="noStrike">
              <a:solidFill>
                <a:schemeClr val="dk1"/>
              </a:solidFill>
              <a:latin typeface="Calibri"/>
              <a:ea typeface="Calibri"/>
              <a:cs typeface="Calibri"/>
              <a:sym typeface="Calibri"/>
            </a:endParaRPr>
          </a:p>
        </p:txBody>
      </p:sp>
      <p:sp>
        <p:nvSpPr>
          <p:cNvPr id="357" name="Google Shape;357;g1f5b0ca3343_0_547"/>
          <p:cNvSpPr/>
          <p:nvPr/>
        </p:nvSpPr>
        <p:spPr>
          <a:xfrm>
            <a:off x="12172875" y="5772150"/>
            <a:ext cx="33624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Re-Staking</a:t>
            </a:r>
            <a:endParaRPr b="0" i="0" sz="4800" u="none" cap="none" strike="noStrike">
              <a:solidFill>
                <a:schemeClr val="dk1"/>
              </a:solidFill>
              <a:latin typeface="Calibri"/>
              <a:ea typeface="Calibri"/>
              <a:cs typeface="Calibri"/>
              <a:sym typeface="Calibri"/>
            </a:endParaRPr>
          </a:p>
        </p:txBody>
      </p:sp>
      <p:sp>
        <p:nvSpPr>
          <p:cNvPr id="358" name="Google Shape;358;g1f5b0ca3343_0_547"/>
          <p:cNvSpPr/>
          <p:nvPr/>
        </p:nvSpPr>
        <p:spPr>
          <a:xfrm>
            <a:off x="2343150" y="96585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Different forms of “Shared Security” today:</a:t>
            </a:r>
            <a:endParaRPr b="0" i="0" sz="4800" u="none" cap="none" strike="noStrike">
              <a:solidFill>
                <a:schemeClr val="dk1"/>
              </a:solidFill>
              <a:latin typeface="Calibri"/>
              <a:ea typeface="Calibri"/>
              <a:cs typeface="Calibri"/>
              <a:sym typeface="Calibri"/>
            </a:endParaRPr>
          </a:p>
        </p:txBody>
      </p:sp>
      <p:pic>
        <p:nvPicPr>
          <p:cNvPr id="359" name="Google Shape;359;g1f5b0ca3343_0_547"/>
          <p:cNvPicPr preferRelativeResize="0"/>
          <p:nvPr/>
        </p:nvPicPr>
        <p:blipFill>
          <a:blip r:embed="rId4">
            <a:alphaModFix/>
          </a:blip>
          <a:stretch>
            <a:fillRect/>
          </a:stretch>
        </p:blipFill>
        <p:spPr>
          <a:xfrm>
            <a:off x="7726650" y="2794650"/>
            <a:ext cx="2825100" cy="2825100"/>
          </a:xfrm>
          <a:prstGeom prst="rect">
            <a:avLst/>
          </a:prstGeom>
          <a:noFill/>
          <a:ln>
            <a:noFill/>
          </a:ln>
        </p:spPr>
      </p:pic>
      <p:pic>
        <p:nvPicPr>
          <p:cNvPr id="360" name="Google Shape;360;g1f5b0ca3343_0_547"/>
          <p:cNvPicPr preferRelativeResize="0"/>
          <p:nvPr/>
        </p:nvPicPr>
        <p:blipFill>
          <a:blip r:embed="rId5">
            <a:alphaModFix/>
          </a:blip>
          <a:stretch>
            <a:fillRect/>
          </a:stretch>
        </p:blipFill>
        <p:spPr>
          <a:xfrm>
            <a:off x="12441525" y="2794650"/>
            <a:ext cx="2825100" cy="2825100"/>
          </a:xfrm>
          <a:prstGeom prst="rect">
            <a:avLst/>
          </a:prstGeom>
          <a:noFill/>
          <a:ln>
            <a:noFill/>
          </a:ln>
        </p:spPr>
      </p:pic>
      <p:sp>
        <p:nvSpPr>
          <p:cNvPr id="361" name="Google Shape;361;g1f5b0ca3343_0_547"/>
          <p:cNvSpPr/>
          <p:nvPr/>
        </p:nvSpPr>
        <p:spPr>
          <a:xfrm>
            <a:off x="2343150" y="8220150"/>
            <a:ext cx="13485300" cy="16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but these different forms are not equal…</a:t>
            </a:r>
            <a:endParaRPr b="0" i="0" sz="4800" u="none" cap="none" strike="noStrike">
              <a:solidFill>
                <a:schemeClr val="dk1"/>
              </a:solidFill>
              <a:latin typeface="Calibri"/>
              <a:ea typeface="Calibri"/>
              <a:cs typeface="Calibri"/>
              <a:sym typeface="Calibri"/>
            </a:endParaRPr>
          </a:p>
        </p:txBody>
      </p:sp>
      <p:pic>
        <p:nvPicPr>
          <p:cNvPr descr="preencoded.png" id="362" name="Google Shape;362;g1f5b0ca3343_0_547"/>
          <p:cNvPicPr preferRelativeResize="0"/>
          <p:nvPr/>
        </p:nvPicPr>
        <p:blipFill rotWithShape="1">
          <a:blip r:embed="rId6">
            <a:alphaModFix/>
          </a:blip>
          <a:srcRect b="0" l="0" r="0" t="0"/>
          <a:stretch/>
        </p:blipFill>
        <p:spPr>
          <a:xfrm>
            <a:off x="0" y="0"/>
            <a:ext cx="18288000" cy="9413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3AEE"/>
        </a:solidFill>
      </p:bgPr>
    </p:bg>
    <p:spTree>
      <p:nvGrpSpPr>
        <p:cNvPr id="367" name="Shape 367"/>
        <p:cNvGrpSpPr/>
        <p:nvPr/>
      </p:nvGrpSpPr>
      <p:grpSpPr>
        <a:xfrm>
          <a:off x="0" y="0"/>
          <a:ext cx="0" cy="0"/>
          <a:chOff x="0" y="0"/>
          <a:chExt cx="0" cy="0"/>
        </a:xfrm>
      </p:grpSpPr>
      <p:pic>
        <p:nvPicPr>
          <p:cNvPr descr="preencoded.png" id="368" name="Google Shape;368;p9"/>
          <p:cNvPicPr preferRelativeResize="0"/>
          <p:nvPr/>
        </p:nvPicPr>
        <p:blipFill rotWithShape="1">
          <a:blip r:embed="rId3">
            <a:alphaModFix/>
          </a:blip>
          <a:srcRect b="0" l="0" r="0" t="0"/>
          <a:stretch/>
        </p:blipFill>
        <p:spPr>
          <a:xfrm>
            <a:off x="0" y="5457825"/>
            <a:ext cx="18288000" cy="4829175"/>
          </a:xfrm>
          <a:prstGeom prst="rect">
            <a:avLst/>
          </a:prstGeom>
          <a:noFill/>
          <a:ln>
            <a:noFill/>
          </a:ln>
        </p:spPr>
      </p:pic>
      <p:sp>
        <p:nvSpPr>
          <p:cNvPr id="369" name="Google Shape;369;p9"/>
          <p:cNvSpPr/>
          <p:nvPr/>
        </p:nvSpPr>
        <p:spPr>
          <a:xfrm>
            <a:off x="1047750" y="26765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13500">
                <a:solidFill>
                  <a:srgbClr val="FFFFFF"/>
                </a:solidFill>
                <a:latin typeface="Inter"/>
                <a:ea typeface="Inter"/>
                <a:cs typeface="Inter"/>
                <a:sym typeface="Inter"/>
              </a:rPr>
              <a:t>Deep Dive into Polkadot</a:t>
            </a:r>
            <a:endParaRPr b="0" i="0" sz="13500" u="none" cap="none" strike="noStrike">
              <a:solidFill>
                <a:schemeClr val="dk1"/>
              </a:solidFill>
              <a:latin typeface="Calibri"/>
              <a:ea typeface="Calibri"/>
              <a:cs typeface="Calibri"/>
              <a:sym typeface="Calibri"/>
            </a:endParaRPr>
          </a:p>
        </p:txBody>
      </p:sp>
      <p:pic>
        <p:nvPicPr>
          <p:cNvPr descr="preencoded.png" id="370" name="Google Shape;370;p9"/>
          <p:cNvPicPr preferRelativeResize="0"/>
          <p:nvPr/>
        </p:nvPicPr>
        <p:blipFill rotWithShape="1">
          <a:blip r:embed="rId4">
            <a:alphaModFix/>
          </a:blip>
          <a:srcRect b="0" l="0" r="0" t="0"/>
          <a:stretch/>
        </p:blipFill>
        <p:spPr>
          <a:xfrm>
            <a:off x="0" y="0"/>
            <a:ext cx="18288000" cy="9413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f5eee5bdbf_0_812"/>
          <p:cNvSpPr txBox="1"/>
          <p:nvPr>
            <p:ph idx="1" type="body"/>
          </p:nvPr>
        </p:nvSpPr>
        <p:spPr>
          <a:xfrm>
            <a:off x="8173400" y="3456575"/>
            <a:ext cx="9491400" cy="5681100"/>
          </a:xfrm>
          <a:prstGeom prst="rect">
            <a:avLst/>
          </a:prstGeom>
        </p:spPr>
        <p:txBody>
          <a:bodyPr anchorCtr="0" anchor="t" bIns="182850" lIns="182850" spcFirstLastPara="1" rIns="182850" wrap="square" tIns="182850">
            <a:normAutofit lnSpcReduction="10000"/>
          </a:bodyPr>
          <a:lstStyle/>
          <a:p>
            <a:pPr indent="0" lvl="0" marL="0" rtl="0" algn="l">
              <a:lnSpc>
                <a:spcPct val="150000"/>
              </a:lnSpc>
              <a:spcBef>
                <a:spcPts val="0"/>
              </a:spcBef>
              <a:spcAft>
                <a:spcPts val="0"/>
              </a:spcAft>
              <a:buNone/>
            </a:pPr>
            <a:r>
              <a:rPr lang="en-US" sz="4800">
                <a:solidFill>
                  <a:schemeClr val="dk1"/>
                </a:solidFill>
                <a:latin typeface="Inter"/>
                <a:ea typeface="Inter"/>
                <a:cs typeface="Inter"/>
                <a:sym typeface="Inter"/>
              </a:rPr>
              <a:t>Polkadot is a network that </a:t>
            </a:r>
            <a:r>
              <a:rPr lang="en-US" sz="4800">
                <a:solidFill>
                  <a:srgbClr val="FE1864"/>
                </a:solidFill>
                <a:latin typeface="Inter"/>
                <a:ea typeface="Inter"/>
                <a:cs typeface="Inter"/>
                <a:sym typeface="Inter"/>
              </a:rPr>
              <a:t>connects blockchains</a:t>
            </a:r>
            <a:r>
              <a:rPr lang="en-US" sz="4800">
                <a:solidFill>
                  <a:schemeClr val="dk1"/>
                </a:solidFill>
                <a:latin typeface="Inter"/>
                <a:ea typeface="Inter"/>
                <a:cs typeface="Inter"/>
                <a:sym typeface="Inter"/>
              </a:rPr>
              <a:t>, which we call “Parachains”.</a:t>
            </a:r>
            <a:endParaRPr sz="4800">
              <a:solidFill>
                <a:schemeClr val="dk1"/>
              </a:solidFill>
              <a:latin typeface="Inter"/>
              <a:ea typeface="Inter"/>
              <a:cs typeface="Inter"/>
              <a:sym typeface="Inter"/>
            </a:endParaRPr>
          </a:p>
          <a:p>
            <a:pPr indent="0" lvl="0" marL="0" rtl="0" algn="l">
              <a:lnSpc>
                <a:spcPct val="150000"/>
              </a:lnSpc>
              <a:spcBef>
                <a:spcPts val="3200"/>
              </a:spcBef>
              <a:spcAft>
                <a:spcPts val="3200"/>
              </a:spcAft>
              <a:buNone/>
            </a:pPr>
            <a:r>
              <a:rPr lang="en-US" sz="4800">
                <a:solidFill>
                  <a:schemeClr val="dk1"/>
                </a:solidFill>
                <a:latin typeface="Inter"/>
                <a:ea typeface="Inter"/>
                <a:cs typeface="Inter"/>
                <a:sym typeface="Inter"/>
              </a:rPr>
              <a:t>A vision toward a </a:t>
            </a:r>
            <a:r>
              <a:rPr lang="en-US" sz="4800">
                <a:solidFill>
                  <a:srgbClr val="FF1864"/>
                </a:solidFill>
                <a:latin typeface="Inter"/>
                <a:ea typeface="Inter"/>
                <a:cs typeface="Inter"/>
                <a:sym typeface="Inter"/>
              </a:rPr>
              <a:t>multi-chain future</a:t>
            </a:r>
            <a:r>
              <a:rPr lang="en-US" sz="4800">
                <a:solidFill>
                  <a:schemeClr val="dk1"/>
                </a:solidFill>
                <a:latin typeface="Inter"/>
                <a:ea typeface="Inter"/>
                <a:cs typeface="Inter"/>
                <a:sym typeface="Inter"/>
              </a:rPr>
              <a:t>.</a:t>
            </a:r>
            <a:endParaRPr sz="4800">
              <a:latin typeface="Inter"/>
              <a:ea typeface="Inter"/>
              <a:cs typeface="Inter"/>
              <a:sym typeface="Inter"/>
            </a:endParaRPr>
          </a:p>
        </p:txBody>
      </p:sp>
      <p:sp>
        <p:nvSpPr>
          <p:cNvPr id="376" name="Google Shape;376;g1f5eee5bdbf_0_812"/>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pic>
        <p:nvPicPr>
          <p:cNvPr id="377" name="Google Shape;377;g1f5eee5bdbf_0_812"/>
          <p:cNvPicPr preferRelativeResize="0"/>
          <p:nvPr/>
        </p:nvPicPr>
        <p:blipFill>
          <a:blip r:embed="rId3">
            <a:alphaModFix/>
          </a:blip>
          <a:stretch>
            <a:fillRect/>
          </a:stretch>
        </p:blipFill>
        <p:spPr>
          <a:xfrm>
            <a:off x="685247" y="1683402"/>
            <a:ext cx="7384504" cy="7384453"/>
          </a:xfrm>
          <a:prstGeom prst="rect">
            <a:avLst/>
          </a:prstGeom>
          <a:noFill/>
          <a:ln>
            <a:noFill/>
          </a:ln>
        </p:spPr>
      </p:pic>
      <p:pic>
        <p:nvPicPr>
          <p:cNvPr descr="preencoded.png" id="378" name="Google Shape;378;g1f5eee5bdbf_0_812"/>
          <p:cNvPicPr preferRelativeResize="0"/>
          <p:nvPr/>
        </p:nvPicPr>
        <p:blipFill rotWithShape="1">
          <a:blip r:embed="rId4">
            <a:alphaModFix/>
          </a:blip>
          <a:srcRect b="0" l="0" r="0" t="0"/>
          <a:stretch/>
        </p:blipFill>
        <p:spPr>
          <a:xfrm>
            <a:off x="0" y="0"/>
            <a:ext cx="18288000" cy="941333"/>
          </a:xfrm>
          <a:prstGeom prst="rect">
            <a:avLst/>
          </a:prstGeom>
          <a:noFill/>
          <a:ln>
            <a:noFill/>
          </a:ln>
        </p:spPr>
      </p:pic>
      <p:sp>
        <p:nvSpPr>
          <p:cNvPr id="379" name="Google Shape;379;g1f5eee5bdbf_0_812"/>
          <p:cNvSpPr/>
          <p:nvPr/>
        </p:nvSpPr>
        <p:spPr>
          <a:xfrm>
            <a:off x="8173400" y="1360750"/>
            <a:ext cx="95949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What is Polkadot?</a:t>
            </a:r>
            <a:endParaRPr b="0" i="0" sz="60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g1f5b0ca3343_0_384"/>
          <p:cNvPicPr preferRelativeResize="0"/>
          <p:nvPr/>
        </p:nvPicPr>
        <p:blipFill rotWithShape="1">
          <a:blip r:embed="rId3">
            <a:alphaModFix/>
          </a:blip>
          <a:srcRect b="0" l="0" r="0" t="0"/>
          <a:stretch/>
        </p:blipFill>
        <p:spPr>
          <a:xfrm>
            <a:off x="8217220" y="1059138"/>
            <a:ext cx="9235500" cy="9235500"/>
          </a:xfrm>
          <a:prstGeom prst="ellipse">
            <a:avLst/>
          </a:prstGeom>
          <a:noFill/>
          <a:ln>
            <a:noFill/>
          </a:ln>
        </p:spPr>
      </p:pic>
      <p:sp>
        <p:nvSpPr>
          <p:cNvPr id="386" name="Google Shape;386;g1f5b0ca3343_0_384"/>
          <p:cNvSpPr/>
          <p:nvPr/>
        </p:nvSpPr>
        <p:spPr>
          <a:xfrm>
            <a:off x="1245475" y="1269575"/>
            <a:ext cx="101961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Polkadot’s </a:t>
            </a:r>
            <a:r>
              <a:rPr b="1" lang="en-US" sz="6000">
                <a:latin typeface="Inter"/>
                <a:ea typeface="Inter"/>
                <a:cs typeface="Inter"/>
                <a:sym typeface="Inter"/>
              </a:rPr>
              <a:t>Shared Security</a:t>
            </a:r>
            <a:endParaRPr b="0" i="0" sz="6000" u="none" cap="none" strike="noStrike">
              <a:solidFill>
                <a:schemeClr val="dk1"/>
              </a:solidFill>
              <a:latin typeface="Calibri"/>
              <a:ea typeface="Calibri"/>
              <a:cs typeface="Calibri"/>
              <a:sym typeface="Calibri"/>
            </a:endParaRPr>
          </a:p>
        </p:txBody>
      </p:sp>
      <p:sp>
        <p:nvSpPr>
          <p:cNvPr id="387" name="Google Shape;387;g1f5b0ca3343_0_384"/>
          <p:cNvSpPr/>
          <p:nvPr/>
        </p:nvSpPr>
        <p:spPr>
          <a:xfrm>
            <a:off x="1245475" y="2945975"/>
            <a:ext cx="7037100" cy="11334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Polkadot is unique in that it provides all connected parachains with the same security guarantees as the Relay Chain itself.</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This is native to the protocol, and one of its core functionalities.</a:t>
            </a:r>
            <a:endParaRPr sz="3600">
              <a:solidFill>
                <a:srgbClr val="383751"/>
              </a:solidFill>
              <a:latin typeface="Inter Light"/>
              <a:ea typeface="Inter Light"/>
              <a:cs typeface="Inter Light"/>
              <a:sym typeface="Inter Light"/>
            </a:endParaRPr>
          </a:p>
        </p:txBody>
      </p:sp>
      <p:pic>
        <p:nvPicPr>
          <p:cNvPr descr="preencoded.png" id="388" name="Google Shape;388;g1f5b0ca3343_0_384"/>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pic>
        <p:nvPicPr>
          <p:cNvPr descr="preencoded.png" id="394" name="Google Shape;394;g1f5b0ca3343_0_483"/>
          <p:cNvPicPr preferRelativeResize="0"/>
          <p:nvPr/>
        </p:nvPicPr>
        <p:blipFill rotWithShape="1">
          <a:blip r:embed="rId3">
            <a:alphaModFix/>
          </a:blip>
          <a:srcRect b="0" l="0" r="0" t="0"/>
          <a:stretch/>
        </p:blipFill>
        <p:spPr>
          <a:xfrm>
            <a:off x="6407550" y="2979463"/>
            <a:ext cx="4760259" cy="2743200"/>
          </a:xfrm>
          <a:prstGeom prst="rect">
            <a:avLst/>
          </a:prstGeom>
          <a:noFill/>
          <a:ln>
            <a:noFill/>
          </a:ln>
        </p:spPr>
      </p:pic>
      <p:sp>
        <p:nvSpPr>
          <p:cNvPr id="395" name="Google Shape;395;g1f5b0ca3343_0_483"/>
          <p:cNvSpPr/>
          <p:nvPr/>
        </p:nvSpPr>
        <p:spPr>
          <a:xfrm>
            <a:off x="1054345" y="7351888"/>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WebAssembly is a key part of enabling trust-free shared security and interoperability. It allows the Relay Chain to trustlessly validate the blocks of connected parachains.</a:t>
            </a:r>
            <a:endParaRPr b="0" i="0" sz="1800" u="none" cap="none" strike="noStrike">
              <a:solidFill>
                <a:schemeClr val="dk1"/>
              </a:solidFill>
              <a:latin typeface="Calibri"/>
              <a:ea typeface="Calibri"/>
              <a:cs typeface="Calibri"/>
              <a:sym typeface="Calibri"/>
            </a:endParaRPr>
          </a:p>
        </p:txBody>
      </p:sp>
      <p:sp>
        <p:nvSpPr>
          <p:cNvPr id="396" name="Google Shape;396;g1f5b0ca3343_0_483"/>
          <p:cNvSpPr/>
          <p:nvPr/>
        </p:nvSpPr>
        <p:spPr>
          <a:xfrm>
            <a:off x="6034355" y="7351850"/>
            <a:ext cx="52512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The Parachains Protocol is comprised of many subsystems like Collation, Backing, Availability, Approval Checking, and Disputes. It is the most advanced multi-chain coordination software that exists today.</a:t>
            </a:r>
            <a:endParaRPr b="0" i="0" sz="1800" u="none" cap="none" strike="noStrike">
              <a:solidFill>
                <a:schemeClr val="dk1"/>
              </a:solidFill>
              <a:latin typeface="Calibri"/>
              <a:ea typeface="Calibri"/>
              <a:cs typeface="Calibri"/>
              <a:sym typeface="Calibri"/>
            </a:endParaRPr>
          </a:p>
        </p:txBody>
      </p:sp>
      <p:sp>
        <p:nvSpPr>
          <p:cNvPr id="397" name="Google Shape;397;g1f5b0ca3343_0_483"/>
          <p:cNvSpPr/>
          <p:nvPr/>
        </p:nvSpPr>
        <p:spPr>
          <a:xfrm>
            <a:off x="12198455" y="7351850"/>
            <a:ext cx="50352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A coordination chain that manages its own block producers, parachain validators, consensus and finality across all parachains, and more. It is what many people think of when we say “Polkadot”, but is really just one small part of the overall ecosystem.</a:t>
            </a:r>
            <a:endParaRPr b="0" i="0" sz="1800" u="none" cap="none" strike="noStrike">
              <a:solidFill>
                <a:schemeClr val="dk1"/>
              </a:solidFill>
              <a:latin typeface="Calibri"/>
              <a:ea typeface="Calibri"/>
              <a:cs typeface="Calibri"/>
              <a:sym typeface="Calibri"/>
            </a:endParaRPr>
          </a:p>
        </p:txBody>
      </p:sp>
      <p:sp>
        <p:nvSpPr>
          <p:cNvPr id="398" name="Google Shape;398;g1f5b0ca3343_0_483"/>
          <p:cNvSpPr/>
          <p:nvPr/>
        </p:nvSpPr>
        <p:spPr>
          <a:xfrm>
            <a:off x="1054345" y="6323188"/>
            <a:ext cx="40671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Wasm</a:t>
            </a:r>
            <a:endParaRPr b="0" i="0" sz="4800" u="none" cap="none" strike="noStrike">
              <a:solidFill>
                <a:schemeClr val="dk1"/>
              </a:solidFill>
              <a:latin typeface="Calibri"/>
              <a:ea typeface="Calibri"/>
              <a:cs typeface="Calibri"/>
              <a:sym typeface="Calibri"/>
            </a:endParaRPr>
          </a:p>
        </p:txBody>
      </p:sp>
      <p:sp>
        <p:nvSpPr>
          <p:cNvPr id="399" name="Google Shape;399;g1f5b0ca3343_0_483"/>
          <p:cNvSpPr/>
          <p:nvPr/>
        </p:nvSpPr>
        <p:spPr>
          <a:xfrm>
            <a:off x="5616764" y="6323188"/>
            <a:ext cx="60864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Parachains Protocol</a:t>
            </a:r>
            <a:endParaRPr b="0" i="0" sz="4800" u="none" cap="none" strike="noStrike">
              <a:solidFill>
                <a:schemeClr val="dk1"/>
              </a:solidFill>
              <a:latin typeface="Calibri"/>
              <a:ea typeface="Calibri"/>
              <a:cs typeface="Calibri"/>
              <a:sym typeface="Calibri"/>
            </a:endParaRPr>
          </a:p>
        </p:txBody>
      </p:sp>
      <p:sp>
        <p:nvSpPr>
          <p:cNvPr id="400" name="Google Shape;400;g1f5b0ca3343_0_483"/>
          <p:cNvSpPr/>
          <p:nvPr/>
        </p:nvSpPr>
        <p:spPr>
          <a:xfrm>
            <a:off x="12396914" y="6323188"/>
            <a:ext cx="46383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Relay Chain</a:t>
            </a:r>
            <a:endParaRPr b="0" i="0" sz="4800" u="none" cap="none" strike="noStrike">
              <a:solidFill>
                <a:schemeClr val="dk1"/>
              </a:solidFill>
              <a:latin typeface="Calibri"/>
              <a:ea typeface="Calibri"/>
              <a:cs typeface="Calibri"/>
              <a:sym typeface="Calibri"/>
            </a:endParaRPr>
          </a:p>
        </p:txBody>
      </p:sp>
      <p:pic>
        <p:nvPicPr>
          <p:cNvPr id="401" name="Google Shape;401;g1f5b0ca3343_0_483"/>
          <p:cNvPicPr preferRelativeResize="0"/>
          <p:nvPr/>
        </p:nvPicPr>
        <p:blipFill rotWithShape="1">
          <a:blip r:embed="rId4">
            <a:alphaModFix/>
          </a:blip>
          <a:srcRect b="0" l="0" r="0" t="0"/>
          <a:stretch/>
        </p:blipFill>
        <p:spPr>
          <a:xfrm>
            <a:off x="1716295" y="3050525"/>
            <a:ext cx="2743200" cy="2743200"/>
          </a:xfrm>
          <a:prstGeom prst="rect">
            <a:avLst/>
          </a:prstGeom>
          <a:noFill/>
          <a:ln>
            <a:noFill/>
          </a:ln>
        </p:spPr>
      </p:pic>
      <p:pic>
        <p:nvPicPr>
          <p:cNvPr id="402" name="Google Shape;402;g1f5b0ca3343_0_483"/>
          <p:cNvPicPr preferRelativeResize="0"/>
          <p:nvPr/>
        </p:nvPicPr>
        <p:blipFill rotWithShape="1">
          <a:blip r:embed="rId5">
            <a:alphaModFix/>
          </a:blip>
          <a:srcRect b="0" l="0" r="0" t="0"/>
          <a:stretch/>
        </p:blipFill>
        <p:spPr>
          <a:xfrm>
            <a:off x="13115864" y="2750882"/>
            <a:ext cx="3200400" cy="3200400"/>
          </a:xfrm>
          <a:prstGeom prst="ellipse">
            <a:avLst/>
          </a:prstGeom>
          <a:noFill/>
          <a:ln>
            <a:noFill/>
          </a:ln>
        </p:spPr>
      </p:pic>
      <p:sp>
        <p:nvSpPr>
          <p:cNvPr id="403" name="Google Shape;403;g1f5b0ca3343_0_483"/>
          <p:cNvSpPr/>
          <p:nvPr/>
        </p:nvSpPr>
        <p:spPr>
          <a:xfrm>
            <a:off x="4976323" y="3964925"/>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
        <p:nvSpPr>
          <p:cNvPr id="404" name="Google Shape;404;g1f5b0ca3343_0_483"/>
          <p:cNvSpPr/>
          <p:nvPr/>
        </p:nvSpPr>
        <p:spPr>
          <a:xfrm>
            <a:off x="11684636" y="3964925"/>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
        <p:nvSpPr>
          <p:cNvPr id="405" name="Google Shape;405;g1f5b0ca3343_0_483"/>
          <p:cNvSpPr/>
          <p:nvPr/>
        </p:nvSpPr>
        <p:spPr>
          <a:xfrm>
            <a:off x="1245475" y="1058613"/>
            <a:ext cx="101961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The Building Blocks</a:t>
            </a:r>
            <a:endParaRPr b="0" i="0" sz="6000" u="none" cap="none" strike="noStrike">
              <a:solidFill>
                <a:schemeClr val="dk1"/>
              </a:solidFill>
              <a:latin typeface="Calibri"/>
              <a:ea typeface="Calibri"/>
              <a:cs typeface="Calibri"/>
              <a:sym typeface="Calibri"/>
            </a:endParaRPr>
          </a:p>
        </p:txBody>
      </p:sp>
      <p:pic>
        <p:nvPicPr>
          <p:cNvPr descr="preencoded.png" id="406" name="Google Shape;406;g1f5b0ca3343_0_483"/>
          <p:cNvPicPr preferRelativeResize="0"/>
          <p:nvPr/>
        </p:nvPicPr>
        <p:blipFill rotWithShape="1">
          <a:blip r:embed="rId6">
            <a:alphaModFix/>
          </a:blip>
          <a:srcRect b="0" l="0" r="0" t="0"/>
          <a:stretch/>
        </p:blipFill>
        <p:spPr>
          <a:xfrm>
            <a:off x="0" y="0"/>
            <a:ext cx="18288000" cy="9413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F39A"/>
        </a:solidFill>
      </p:bgPr>
    </p:bg>
    <p:spTree>
      <p:nvGrpSpPr>
        <p:cNvPr id="68" name="Shape 68"/>
        <p:cNvGrpSpPr/>
        <p:nvPr/>
      </p:nvGrpSpPr>
      <p:grpSpPr>
        <a:xfrm>
          <a:off x="0" y="0"/>
          <a:ext cx="0" cy="0"/>
          <a:chOff x="0" y="0"/>
          <a:chExt cx="0" cy="0"/>
        </a:xfrm>
      </p:grpSpPr>
      <p:pic>
        <p:nvPicPr>
          <p:cNvPr descr="preencoded.png" id="69" name="Google Shape;69;p8"/>
          <p:cNvPicPr preferRelativeResize="0"/>
          <p:nvPr/>
        </p:nvPicPr>
        <p:blipFill rotWithShape="1">
          <a:blip r:embed="rId3">
            <a:alphaModFix/>
          </a:blip>
          <a:srcRect b="0" l="0" r="0" t="0"/>
          <a:stretch/>
        </p:blipFill>
        <p:spPr>
          <a:xfrm>
            <a:off x="9591675" y="914400"/>
            <a:ext cx="8410575" cy="8458200"/>
          </a:xfrm>
          <a:prstGeom prst="rect">
            <a:avLst/>
          </a:prstGeom>
          <a:noFill/>
          <a:ln>
            <a:noFill/>
          </a:ln>
        </p:spPr>
      </p:pic>
      <p:sp>
        <p:nvSpPr>
          <p:cNvPr id="70" name="Google Shape;70;p8"/>
          <p:cNvSpPr/>
          <p:nvPr/>
        </p:nvSpPr>
        <p:spPr>
          <a:xfrm>
            <a:off x="1038225" y="3495600"/>
            <a:ext cx="8677200" cy="3295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latin typeface="Inter"/>
                <a:ea typeface="Inter"/>
                <a:cs typeface="Inter"/>
                <a:sym typeface="Inter"/>
              </a:rPr>
              <a:t>Shared Security is an </a:t>
            </a:r>
            <a:r>
              <a:rPr b="1" lang="en-US" sz="8250">
                <a:solidFill>
                  <a:srgbClr val="E6007A"/>
                </a:solidFill>
                <a:latin typeface="Inter"/>
                <a:ea typeface="Inter"/>
                <a:cs typeface="Inter"/>
                <a:sym typeface="Inter"/>
              </a:rPr>
              <a:t>Economic</a:t>
            </a:r>
            <a:r>
              <a:rPr b="1" lang="en-US" sz="8250">
                <a:latin typeface="Inter"/>
                <a:ea typeface="Inter"/>
                <a:cs typeface="Inter"/>
                <a:sym typeface="Inter"/>
              </a:rPr>
              <a:t> Scaling Solution for Blockchains.</a:t>
            </a:r>
            <a:endParaRPr b="0" i="0" sz="8250" u="none" cap="none" strike="noStrike">
              <a:solidFill>
                <a:schemeClr val="dk1"/>
              </a:solidFill>
              <a:latin typeface="Calibri"/>
              <a:ea typeface="Calibri"/>
              <a:cs typeface="Calibri"/>
              <a:sym typeface="Calibri"/>
            </a:endParaRPr>
          </a:p>
        </p:txBody>
      </p:sp>
      <p:sp>
        <p:nvSpPr>
          <p:cNvPr id="71" name="Google Shape;71;p8"/>
          <p:cNvSpPr/>
          <p:nvPr/>
        </p:nvSpPr>
        <p:spPr>
          <a:xfrm>
            <a:off x="1038225" y="1913000"/>
            <a:ext cx="107919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2400">
                <a:solidFill>
                  <a:schemeClr val="lt1"/>
                </a:solidFill>
                <a:latin typeface="Inter"/>
                <a:ea typeface="Inter"/>
                <a:cs typeface="Inter"/>
                <a:sym typeface="Inter"/>
              </a:rPr>
              <a:t>On the surface…</a:t>
            </a:r>
            <a:endParaRPr b="0" i="0" sz="2400" u="none" cap="none" strike="noStrike">
              <a:solidFill>
                <a:schemeClr val="lt1"/>
              </a:solidFill>
              <a:latin typeface="Calibri"/>
              <a:ea typeface="Calibri"/>
              <a:cs typeface="Calibri"/>
              <a:sym typeface="Calibri"/>
            </a:endParaRPr>
          </a:p>
        </p:txBody>
      </p:sp>
      <p:pic>
        <p:nvPicPr>
          <p:cNvPr descr="preencoded.png" id="72" name="Google Shape;72;p8"/>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f5d5abeb29_0_20"/>
          <p:cNvSpPr txBox="1"/>
          <p:nvPr/>
        </p:nvSpPr>
        <p:spPr>
          <a:xfrm>
            <a:off x="1355126" y="1440925"/>
            <a:ext cx="6198600" cy="7492200"/>
          </a:xfrm>
          <a:prstGeom prst="rect">
            <a:avLst/>
          </a:prstGeom>
          <a:noFill/>
          <a:ln>
            <a:noFill/>
          </a:ln>
        </p:spPr>
        <p:txBody>
          <a:bodyPr anchorCtr="0" anchor="t" bIns="91425" lIns="91425" spcFirstLastPara="1" rIns="91425" wrap="square" tIns="91425">
            <a:spAutoFit/>
          </a:bodyPr>
          <a:lstStyle/>
          <a:p>
            <a:pPr indent="0" lvl="0" marL="0" marR="0" rtl="0" algn="l">
              <a:lnSpc>
                <a:spcPct val="121875"/>
              </a:lnSpc>
              <a:spcBef>
                <a:spcPts val="0"/>
              </a:spcBef>
              <a:spcAft>
                <a:spcPts val="0"/>
              </a:spcAft>
              <a:buNone/>
            </a:pPr>
            <a:r>
              <a:rPr lang="en-US" sz="3600">
                <a:solidFill>
                  <a:srgbClr val="383751"/>
                </a:solidFill>
                <a:latin typeface="Inter Light"/>
                <a:ea typeface="Inter Light"/>
                <a:cs typeface="Inter Light"/>
                <a:sym typeface="Inter Light"/>
              </a:rPr>
              <a:t>In the Polkadot ecosystem, each chain has their state transition function represented by a Wasm blob which is stored on the </a:t>
            </a:r>
            <a:r>
              <a:rPr lang="en-US" sz="3600">
                <a:solidFill>
                  <a:srgbClr val="383751"/>
                </a:solidFill>
                <a:latin typeface="Inter Light"/>
                <a:ea typeface="Inter Light"/>
                <a:cs typeface="Inter Light"/>
                <a:sym typeface="Inter Light"/>
              </a:rPr>
              <a:t>blockchain</a:t>
            </a:r>
            <a:r>
              <a:rPr lang="en-US" sz="3600">
                <a:solidFill>
                  <a:srgbClr val="383751"/>
                </a:solidFill>
                <a:latin typeface="Inter Light"/>
                <a:ea typeface="Inter Light"/>
                <a:cs typeface="Inter Light"/>
                <a:sym typeface="Inter Light"/>
              </a:rPr>
              <a:t> itself.</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None/>
            </a:pPr>
            <a:r>
              <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This has many implications, but the key point here is that it is very easy to share and safe to execute.</a:t>
            </a:r>
            <a:endParaRPr sz="3600">
              <a:solidFill>
                <a:srgbClr val="383751"/>
              </a:solidFill>
              <a:latin typeface="Inter Light"/>
              <a:ea typeface="Inter Light"/>
              <a:cs typeface="Inter Light"/>
              <a:sym typeface="Inter Light"/>
            </a:endParaRPr>
          </a:p>
        </p:txBody>
      </p:sp>
      <p:pic>
        <p:nvPicPr>
          <p:cNvPr id="413" name="Google Shape;413;g1f5d5abeb29_0_20"/>
          <p:cNvPicPr preferRelativeResize="0"/>
          <p:nvPr/>
        </p:nvPicPr>
        <p:blipFill rotWithShape="1">
          <a:blip r:embed="rId3">
            <a:alphaModFix/>
          </a:blip>
          <a:srcRect b="7944" l="0" r="0" t="0"/>
          <a:stretch/>
        </p:blipFill>
        <p:spPr>
          <a:xfrm>
            <a:off x="7804951" y="1734300"/>
            <a:ext cx="9144023" cy="6818401"/>
          </a:xfrm>
          <a:prstGeom prst="rect">
            <a:avLst/>
          </a:prstGeom>
          <a:noFill/>
          <a:ln>
            <a:noFill/>
          </a:ln>
        </p:spPr>
      </p:pic>
      <p:pic>
        <p:nvPicPr>
          <p:cNvPr descr="preencoded.png" id="414" name="Google Shape;414;g1f5d5abeb29_0_20"/>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f5d5abeb29_0_31"/>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pic>
        <p:nvPicPr>
          <p:cNvPr id="420" name="Google Shape;420;g1f5d5abeb29_0_31"/>
          <p:cNvPicPr preferRelativeResize="0"/>
          <p:nvPr/>
        </p:nvPicPr>
        <p:blipFill>
          <a:blip r:embed="rId3">
            <a:alphaModFix/>
          </a:blip>
          <a:stretch>
            <a:fillRect/>
          </a:stretch>
        </p:blipFill>
        <p:spPr>
          <a:xfrm>
            <a:off x="2058729" y="3112713"/>
            <a:ext cx="5486400" cy="4061574"/>
          </a:xfrm>
          <a:prstGeom prst="rect">
            <a:avLst/>
          </a:prstGeom>
          <a:noFill/>
          <a:ln>
            <a:noFill/>
          </a:ln>
        </p:spPr>
      </p:pic>
      <p:sp>
        <p:nvSpPr>
          <p:cNvPr id="421" name="Google Shape;421;g1f5d5abeb29_0_31"/>
          <p:cNvSpPr txBox="1"/>
          <p:nvPr>
            <p:ph type="title"/>
          </p:nvPr>
        </p:nvSpPr>
        <p:spPr>
          <a:xfrm>
            <a:off x="1117325" y="7767200"/>
            <a:ext cx="7369200" cy="1145400"/>
          </a:xfrm>
          <a:prstGeom prst="rect">
            <a:avLst/>
          </a:prstGeom>
        </p:spPr>
        <p:txBody>
          <a:bodyPr anchorCtr="0" anchor="t" bIns="182850" lIns="182850" spcFirstLastPara="1" rIns="182850" wrap="square" tIns="182850">
            <a:normAutofit fontScale="90000"/>
          </a:bodyPr>
          <a:lstStyle/>
          <a:p>
            <a:pPr indent="0" lvl="0" marL="0" rtl="0" algn="ctr">
              <a:spcBef>
                <a:spcPts val="0"/>
              </a:spcBef>
              <a:spcAft>
                <a:spcPts val="0"/>
              </a:spcAft>
              <a:buNone/>
            </a:pPr>
            <a:r>
              <a:rPr lang="en-US"/>
              <a:t>Basic Polkadot</a:t>
            </a:r>
            <a:r>
              <a:rPr lang="en-US"/>
              <a:t> Client</a:t>
            </a:r>
            <a:endParaRPr/>
          </a:p>
        </p:txBody>
      </p:sp>
      <p:sp>
        <p:nvSpPr>
          <p:cNvPr id="422" name="Google Shape;422;g1f5d5abeb29_0_31"/>
          <p:cNvSpPr txBox="1"/>
          <p:nvPr>
            <p:ph type="title"/>
          </p:nvPr>
        </p:nvSpPr>
        <p:spPr>
          <a:xfrm>
            <a:off x="10231350" y="7767200"/>
            <a:ext cx="6509400" cy="1145400"/>
          </a:xfrm>
          <a:prstGeom prst="rect">
            <a:avLst/>
          </a:prstGeom>
        </p:spPr>
        <p:txBody>
          <a:bodyPr anchorCtr="0" anchor="t" bIns="182850" lIns="182850" spcFirstLastPara="1" rIns="182850" wrap="square" tIns="182850">
            <a:normAutofit fontScale="90000"/>
          </a:bodyPr>
          <a:lstStyle/>
          <a:p>
            <a:pPr indent="0" lvl="0" marL="0" rtl="0" algn="ctr">
              <a:spcBef>
                <a:spcPts val="0"/>
              </a:spcBef>
              <a:spcAft>
                <a:spcPts val="0"/>
              </a:spcAft>
              <a:buNone/>
            </a:pPr>
            <a:r>
              <a:rPr lang="en-US"/>
              <a:t>Wasm Runtimes</a:t>
            </a:r>
            <a:endParaRPr/>
          </a:p>
        </p:txBody>
      </p:sp>
      <p:pic>
        <p:nvPicPr>
          <p:cNvPr id="423" name="Google Shape;423;g1f5d5abeb29_0_31"/>
          <p:cNvPicPr preferRelativeResize="0"/>
          <p:nvPr/>
        </p:nvPicPr>
        <p:blipFill>
          <a:blip r:embed="rId4">
            <a:alphaModFix/>
          </a:blip>
          <a:stretch>
            <a:fillRect/>
          </a:stretch>
        </p:blipFill>
        <p:spPr>
          <a:xfrm>
            <a:off x="13698242" y="5273350"/>
            <a:ext cx="3657600" cy="2291787"/>
          </a:xfrm>
          <a:prstGeom prst="rect">
            <a:avLst/>
          </a:prstGeom>
          <a:noFill/>
          <a:ln>
            <a:noFill/>
          </a:ln>
        </p:spPr>
      </p:pic>
      <p:pic>
        <p:nvPicPr>
          <p:cNvPr id="424" name="Google Shape;424;g1f5d5abeb29_0_31"/>
          <p:cNvPicPr preferRelativeResize="0"/>
          <p:nvPr/>
        </p:nvPicPr>
        <p:blipFill>
          <a:blip r:embed="rId5">
            <a:alphaModFix/>
          </a:blip>
          <a:stretch>
            <a:fillRect/>
          </a:stretch>
        </p:blipFill>
        <p:spPr>
          <a:xfrm>
            <a:off x="13698234" y="2721850"/>
            <a:ext cx="3657600" cy="2290273"/>
          </a:xfrm>
          <a:prstGeom prst="rect">
            <a:avLst/>
          </a:prstGeom>
          <a:noFill/>
          <a:ln>
            <a:noFill/>
          </a:ln>
        </p:spPr>
      </p:pic>
      <p:pic>
        <p:nvPicPr>
          <p:cNvPr id="425" name="Google Shape;425;g1f5d5abeb29_0_31"/>
          <p:cNvPicPr preferRelativeResize="0"/>
          <p:nvPr/>
        </p:nvPicPr>
        <p:blipFill>
          <a:blip r:embed="rId6">
            <a:alphaModFix/>
          </a:blip>
          <a:stretch>
            <a:fillRect/>
          </a:stretch>
        </p:blipFill>
        <p:spPr>
          <a:xfrm>
            <a:off x="9616259" y="5274100"/>
            <a:ext cx="3657600" cy="2290273"/>
          </a:xfrm>
          <a:prstGeom prst="rect">
            <a:avLst/>
          </a:prstGeom>
          <a:noFill/>
          <a:ln>
            <a:noFill/>
          </a:ln>
        </p:spPr>
      </p:pic>
      <p:pic>
        <p:nvPicPr>
          <p:cNvPr id="426" name="Google Shape;426;g1f5d5abeb29_0_31"/>
          <p:cNvPicPr preferRelativeResize="0"/>
          <p:nvPr/>
        </p:nvPicPr>
        <p:blipFill>
          <a:blip r:embed="rId7">
            <a:alphaModFix/>
          </a:blip>
          <a:stretch>
            <a:fillRect/>
          </a:stretch>
        </p:blipFill>
        <p:spPr>
          <a:xfrm>
            <a:off x="9616259" y="2721850"/>
            <a:ext cx="3657600" cy="2290273"/>
          </a:xfrm>
          <a:prstGeom prst="rect">
            <a:avLst/>
          </a:prstGeom>
          <a:noFill/>
          <a:ln>
            <a:noFill/>
          </a:ln>
        </p:spPr>
      </p:pic>
      <p:sp>
        <p:nvSpPr>
          <p:cNvPr id="427" name="Google Shape;427;g1f5d5abeb29_0_31"/>
          <p:cNvSpPr/>
          <p:nvPr/>
        </p:nvSpPr>
        <p:spPr>
          <a:xfrm>
            <a:off x="1117325" y="84340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Game Console Analogy</a:t>
            </a:r>
            <a:endParaRPr b="0" i="0" sz="4800" u="none" cap="none" strike="noStrike">
              <a:solidFill>
                <a:schemeClr val="dk1"/>
              </a:solidFill>
              <a:latin typeface="Calibri"/>
              <a:ea typeface="Calibri"/>
              <a:cs typeface="Calibri"/>
              <a:sym typeface="Calibri"/>
            </a:endParaRPr>
          </a:p>
        </p:txBody>
      </p:sp>
      <p:pic>
        <p:nvPicPr>
          <p:cNvPr descr="preencoded.png" id="428" name="Google Shape;428;g1f5d5abeb29_0_31"/>
          <p:cNvPicPr preferRelativeResize="0"/>
          <p:nvPr/>
        </p:nvPicPr>
        <p:blipFill rotWithShape="1">
          <a:blip r:embed="rId8">
            <a:alphaModFix/>
          </a:blip>
          <a:srcRect b="0" l="0" r="0" t="0"/>
          <a:stretch/>
        </p:blipFill>
        <p:spPr>
          <a:xfrm>
            <a:off x="0" y="0"/>
            <a:ext cx="18288000" cy="9413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1f5d5abeb29_0_27"/>
          <p:cNvPicPr preferRelativeResize="0"/>
          <p:nvPr/>
        </p:nvPicPr>
        <p:blipFill>
          <a:blip r:embed="rId3">
            <a:alphaModFix/>
          </a:blip>
          <a:stretch>
            <a:fillRect/>
          </a:stretch>
        </p:blipFill>
        <p:spPr>
          <a:xfrm>
            <a:off x="3657600" y="1653763"/>
            <a:ext cx="10972799" cy="5883247"/>
          </a:xfrm>
          <a:prstGeom prst="rect">
            <a:avLst/>
          </a:prstGeom>
          <a:noFill/>
          <a:ln>
            <a:noFill/>
          </a:ln>
        </p:spPr>
      </p:pic>
      <p:sp>
        <p:nvSpPr>
          <p:cNvPr id="435" name="Google Shape;435;g1f5d5abeb29_0_27"/>
          <p:cNvSpPr txBox="1"/>
          <p:nvPr/>
        </p:nvSpPr>
        <p:spPr>
          <a:xfrm>
            <a:off x="2293950" y="8060537"/>
            <a:ext cx="13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200">
                <a:solidFill>
                  <a:srgbClr val="481F84"/>
                </a:solidFill>
                <a:latin typeface="IBM Plex Sans"/>
                <a:ea typeface="IBM Plex Sans"/>
                <a:cs typeface="IBM Plex Sans"/>
                <a:sym typeface="IBM Plex Sans"/>
              </a:rPr>
              <a:t>A Polkadot Validator Node</a:t>
            </a:r>
            <a:endParaRPr b="1" sz="7200">
              <a:solidFill>
                <a:srgbClr val="481F84"/>
              </a:solidFill>
              <a:latin typeface="IBM Plex Sans"/>
              <a:ea typeface="IBM Plex Sans"/>
              <a:cs typeface="IBM Plex Sans"/>
              <a:sym typeface="IBM Plex Sans"/>
            </a:endParaRPr>
          </a:p>
        </p:txBody>
      </p:sp>
      <p:pic>
        <p:nvPicPr>
          <p:cNvPr descr="preencoded.png" id="436" name="Google Shape;436;g1f5d5abeb29_0_27"/>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007A"/>
        </a:solidFill>
      </p:bgPr>
    </p:bg>
    <p:spTree>
      <p:nvGrpSpPr>
        <p:cNvPr id="441" name="Shape 441"/>
        <p:cNvGrpSpPr/>
        <p:nvPr/>
      </p:nvGrpSpPr>
      <p:grpSpPr>
        <a:xfrm>
          <a:off x="0" y="0"/>
          <a:ext cx="0" cy="0"/>
          <a:chOff x="0" y="0"/>
          <a:chExt cx="0" cy="0"/>
        </a:xfrm>
      </p:grpSpPr>
      <p:pic>
        <p:nvPicPr>
          <p:cNvPr descr="preencoded.png" id="442" name="Google Shape;442;p5"/>
          <p:cNvPicPr preferRelativeResize="0"/>
          <p:nvPr/>
        </p:nvPicPr>
        <p:blipFill rotWithShape="1">
          <a:blip r:embed="rId3">
            <a:alphaModFix/>
          </a:blip>
          <a:srcRect b="0" l="0" r="0" t="0"/>
          <a:stretch/>
        </p:blipFill>
        <p:spPr>
          <a:xfrm>
            <a:off x="0" y="0"/>
            <a:ext cx="18288000" cy="941334"/>
          </a:xfrm>
          <a:prstGeom prst="rect">
            <a:avLst/>
          </a:prstGeom>
          <a:noFill/>
          <a:ln>
            <a:noFill/>
          </a:ln>
        </p:spPr>
      </p:pic>
      <p:pic>
        <p:nvPicPr>
          <p:cNvPr descr="preencoded.png" id="443" name="Google Shape;443;p5"/>
          <p:cNvPicPr preferRelativeResize="0"/>
          <p:nvPr/>
        </p:nvPicPr>
        <p:blipFill rotWithShape="1">
          <a:blip r:embed="rId4">
            <a:alphaModFix/>
          </a:blip>
          <a:srcRect b="0" l="0" r="0" t="0"/>
          <a:stretch/>
        </p:blipFill>
        <p:spPr>
          <a:xfrm>
            <a:off x="5391150" y="762000"/>
            <a:ext cx="12896850" cy="9067800"/>
          </a:xfrm>
          <a:prstGeom prst="rect">
            <a:avLst/>
          </a:prstGeom>
          <a:noFill/>
          <a:ln>
            <a:noFill/>
          </a:ln>
        </p:spPr>
      </p:pic>
      <p:sp>
        <p:nvSpPr>
          <p:cNvPr id="444" name="Google Shape;444;p5"/>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445" name="Google Shape;445;p5"/>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446" name="Google Shape;446;p5"/>
          <p:cNvSpPr/>
          <p:nvPr/>
        </p:nvSpPr>
        <p:spPr>
          <a:xfrm>
            <a:off x="1038225" y="3495675"/>
            <a:ext cx="8677275" cy="32956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solidFill>
                  <a:srgbClr val="FFFFFF"/>
                </a:solidFill>
                <a:latin typeface="Inter"/>
                <a:ea typeface="Inter"/>
                <a:cs typeface="Inter"/>
                <a:sym typeface="Inter"/>
              </a:rPr>
              <a:t>Parachain Validation</a:t>
            </a:r>
            <a:endParaRPr b="0" i="0" sz="825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f5d5abeb29_0_198"/>
          <p:cNvSpPr/>
          <p:nvPr/>
        </p:nvSpPr>
        <p:spPr>
          <a:xfrm>
            <a:off x="1245475" y="1269575"/>
            <a:ext cx="101961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Execution Sharding</a:t>
            </a:r>
            <a:endParaRPr b="0" i="0" sz="6000" u="none" cap="none" strike="noStrike">
              <a:solidFill>
                <a:schemeClr val="dk1"/>
              </a:solidFill>
              <a:latin typeface="Calibri"/>
              <a:ea typeface="Calibri"/>
              <a:cs typeface="Calibri"/>
              <a:sym typeface="Calibri"/>
            </a:endParaRPr>
          </a:p>
        </p:txBody>
      </p:sp>
      <p:sp>
        <p:nvSpPr>
          <p:cNvPr id="453" name="Google Shape;453;g1f5d5abeb29_0_198"/>
          <p:cNvSpPr/>
          <p:nvPr/>
        </p:nvSpPr>
        <p:spPr>
          <a:xfrm>
            <a:off x="1245475" y="2945975"/>
            <a:ext cx="8719500" cy="1133400"/>
          </a:xfrm>
          <a:prstGeom prst="rect">
            <a:avLst/>
          </a:prstGeom>
          <a:noFill/>
          <a:ln>
            <a:noFill/>
          </a:ln>
        </p:spPr>
        <p:txBody>
          <a:bodyPr anchorCtr="0" anchor="t" bIns="0" lIns="0" spcFirstLastPara="1" rIns="0" wrap="square" tIns="0">
            <a:noAutofit/>
          </a:bodyPr>
          <a:lstStyle/>
          <a:p>
            <a:pPr indent="0" lvl="0" marL="0" marR="381000" rtl="0" algn="l">
              <a:lnSpc>
                <a:spcPct val="115000"/>
              </a:lnSpc>
              <a:spcBef>
                <a:spcPts val="1200"/>
              </a:spcBef>
              <a:spcAft>
                <a:spcPts val="0"/>
              </a:spcAft>
              <a:buClr>
                <a:schemeClr val="dk1"/>
              </a:buClr>
              <a:buSzPts val="1100"/>
              <a:buFont typeface="Arial"/>
              <a:buNone/>
            </a:pPr>
            <a:r>
              <a:rPr lang="en-US" sz="3600">
                <a:solidFill>
                  <a:srgbClr val="383751"/>
                </a:solidFill>
                <a:latin typeface="Inter Light"/>
                <a:ea typeface="Inter Light"/>
                <a:cs typeface="Inter Light"/>
                <a:sym typeface="Inter Light"/>
              </a:rPr>
              <a:t>Execution Sharding is the process of distributing blockchain execution responsibilities across a validator set.</a:t>
            </a:r>
            <a:endParaRPr sz="3600">
              <a:solidFill>
                <a:srgbClr val="383751"/>
              </a:solidFill>
              <a:latin typeface="Inter Light"/>
              <a:ea typeface="Inter Light"/>
              <a:cs typeface="Inter Light"/>
              <a:sym typeface="Inter Light"/>
            </a:endParaRPr>
          </a:p>
          <a:p>
            <a:pPr indent="0" lvl="0" marL="0" marR="381000" rtl="0" algn="l">
              <a:lnSpc>
                <a:spcPct val="115000"/>
              </a:lnSpc>
              <a:spcBef>
                <a:spcPts val="1200"/>
              </a:spcBef>
              <a:spcAft>
                <a:spcPts val="0"/>
              </a:spcAft>
              <a:buClr>
                <a:schemeClr val="dk1"/>
              </a:buClr>
              <a:buSzPts val="1100"/>
              <a:buFont typeface="Arial"/>
              <a:buNone/>
            </a:pPr>
            <a:r>
              <a:t/>
            </a:r>
            <a:endParaRPr sz="3600">
              <a:solidFill>
                <a:srgbClr val="383751"/>
              </a:solidFill>
              <a:latin typeface="Inter Light"/>
              <a:ea typeface="Inter Light"/>
              <a:cs typeface="Inter Light"/>
              <a:sym typeface="Inter Light"/>
            </a:endParaRPr>
          </a:p>
          <a:p>
            <a:pPr indent="0" lvl="0" marL="0" marR="381000" rtl="0" algn="l">
              <a:lnSpc>
                <a:spcPct val="115000"/>
              </a:lnSpc>
              <a:spcBef>
                <a:spcPts val="1200"/>
              </a:spcBef>
              <a:spcAft>
                <a:spcPts val="0"/>
              </a:spcAft>
              <a:buClr>
                <a:schemeClr val="dk1"/>
              </a:buClr>
              <a:buSzPts val="1100"/>
              <a:buFont typeface="Arial"/>
              <a:buNone/>
            </a:pPr>
            <a:r>
              <a:rPr lang="en-US" sz="3600">
                <a:solidFill>
                  <a:srgbClr val="383751"/>
                </a:solidFill>
                <a:latin typeface="Inter Light"/>
                <a:ea typeface="Inter Light"/>
                <a:cs typeface="Inter Light"/>
                <a:sym typeface="Inter Light"/>
              </a:rPr>
              <a:t>In Polkadot, all validators execute every relay chain block, but only a subset execute each parachain block.</a:t>
            </a:r>
            <a:endParaRPr sz="3600">
              <a:solidFill>
                <a:srgbClr val="383751"/>
              </a:solidFill>
              <a:latin typeface="Inter Light"/>
              <a:ea typeface="Inter Light"/>
              <a:cs typeface="Inter Light"/>
              <a:sym typeface="Inter Light"/>
            </a:endParaRPr>
          </a:p>
          <a:p>
            <a:pPr indent="0" lvl="0" marL="0" marR="381000" rtl="0" algn="l">
              <a:lnSpc>
                <a:spcPct val="115000"/>
              </a:lnSpc>
              <a:spcBef>
                <a:spcPts val="1200"/>
              </a:spcBef>
              <a:spcAft>
                <a:spcPts val="0"/>
              </a:spcAft>
              <a:buClr>
                <a:schemeClr val="dk1"/>
              </a:buClr>
              <a:buSzPts val="1100"/>
              <a:buFont typeface="Arial"/>
              <a:buNone/>
            </a:pPr>
            <a:r>
              <a:t/>
            </a:r>
            <a:endParaRPr sz="3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This enables Polkadot to scale.</a:t>
            </a:r>
            <a:endParaRPr sz="3600">
              <a:solidFill>
                <a:srgbClr val="383751"/>
              </a:solidFill>
              <a:latin typeface="Inter Light"/>
              <a:ea typeface="Inter Light"/>
              <a:cs typeface="Inter Light"/>
              <a:sym typeface="Inter Light"/>
            </a:endParaRPr>
          </a:p>
        </p:txBody>
      </p:sp>
      <p:pic>
        <p:nvPicPr>
          <p:cNvPr descr="preencoded.png" id="454" name="Google Shape;454;g1f5d5abeb29_0_198"/>
          <p:cNvPicPr preferRelativeResize="0"/>
          <p:nvPr/>
        </p:nvPicPr>
        <p:blipFill rotWithShape="1">
          <a:blip r:embed="rId3">
            <a:alphaModFix/>
          </a:blip>
          <a:srcRect b="0" l="0" r="0" t="0"/>
          <a:stretch/>
        </p:blipFill>
        <p:spPr>
          <a:xfrm>
            <a:off x="0" y="0"/>
            <a:ext cx="18288000" cy="941333"/>
          </a:xfrm>
          <a:prstGeom prst="rect">
            <a:avLst/>
          </a:prstGeom>
          <a:noFill/>
          <a:ln>
            <a:noFill/>
          </a:ln>
        </p:spPr>
      </p:pic>
      <p:pic>
        <p:nvPicPr>
          <p:cNvPr id="455" name="Google Shape;455;g1f5d5abeb29_0_198"/>
          <p:cNvPicPr preferRelativeResize="0"/>
          <p:nvPr/>
        </p:nvPicPr>
        <p:blipFill>
          <a:blip r:embed="rId4">
            <a:alphaModFix/>
          </a:blip>
          <a:stretch>
            <a:fillRect/>
          </a:stretch>
        </p:blipFill>
        <p:spPr>
          <a:xfrm>
            <a:off x="9964975" y="1747188"/>
            <a:ext cx="8018225" cy="67926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f5d5abeb29_0_182"/>
          <p:cNvSpPr/>
          <p:nvPr/>
        </p:nvSpPr>
        <p:spPr>
          <a:xfrm>
            <a:off x="1245475" y="1040975"/>
            <a:ext cx="101961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How to validate a block?</a:t>
            </a:r>
            <a:endParaRPr b="0" i="0" sz="6000" u="none" cap="none" strike="noStrike">
              <a:solidFill>
                <a:schemeClr val="dk1"/>
              </a:solidFill>
              <a:latin typeface="Calibri"/>
              <a:ea typeface="Calibri"/>
              <a:cs typeface="Calibri"/>
              <a:sym typeface="Calibri"/>
            </a:endParaRPr>
          </a:p>
        </p:txBody>
      </p:sp>
      <p:pic>
        <p:nvPicPr>
          <p:cNvPr id="462" name="Google Shape;462;g1f5d5abeb29_0_182"/>
          <p:cNvPicPr preferRelativeResize="0"/>
          <p:nvPr/>
        </p:nvPicPr>
        <p:blipFill rotWithShape="1">
          <a:blip r:embed="rId3">
            <a:alphaModFix/>
          </a:blip>
          <a:srcRect b="0" l="0" r="0" t="0"/>
          <a:stretch/>
        </p:blipFill>
        <p:spPr>
          <a:xfrm>
            <a:off x="9534560" y="4402750"/>
            <a:ext cx="2743200" cy="2743200"/>
          </a:xfrm>
          <a:prstGeom prst="rect">
            <a:avLst/>
          </a:prstGeom>
          <a:noFill/>
          <a:ln>
            <a:noFill/>
          </a:ln>
        </p:spPr>
      </p:pic>
      <p:grpSp>
        <p:nvGrpSpPr>
          <p:cNvPr id="463" name="Google Shape;463;g1f5d5abeb29_0_182"/>
          <p:cNvGrpSpPr/>
          <p:nvPr/>
        </p:nvGrpSpPr>
        <p:grpSpPr>
          <a:xfrm>
            <a:off x="1027250" y="4196791"/>
            <a:ext cx="2743131" cy="3023352"/>
            <a:chOff x="5534372" y="1445626"/>
            <a:chExt cx="1611900" cy="1855500"/>
          </a:xfrm>
        </p:grpSpPr>
        <p:sp>
          <p:nvSpPr>
            <p:cNvPr id="464" name="Google Shape;464;g1f5d5abeb29_0_18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f5d5abeb29_0_182"/>
            <p:cNvSpPr/>
            <p:nvPr/>
          </p:nvSpPr>
          <p:spPr>
            <a:xfrm>
              <a:off x="5591250" y="1495852"/>
              <a:ext cx="1497000" cy="328500"/>
            </a:xfrm>
            <a:prstGeom prst="rect">
              <a:avLst/>
            </a:prstGeom>
            <a:solidFill>
              <a:srgbClr val="00FF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f5d5abeb29_0_182"/>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Block of Transactions</a:t>
              </a:r>
              <a:endParaRPr b="1" sz="2400">
                <a:solidFill>
                  <a:schemeClr val="dk1"/>
                </a:solidFill>
                <a:latin typeface="Roboto"/>
                <a:ea typeface="Roboto"/>
                <a:cs typeface="Roboto"/>
                <a:sym typeface="Roboto"/>
              </a:endParaRPr>
            </a:p>
          </p:txBody>
        </p:sp>
      </p:grpSp>
      <p:pic>
        <p:nvPicPr>
          <p:cNvPr descr="preencoded.png" id="467" name="Google Shape;467;g1f5d5abeb29_0_182"/>
          <p:cNvPicPr preferRelativeResize="0"/>
          <p:nvPr/>
        </p:nvPicPr>
        <p:blipFill rotWithShape="1">
          <a:blip r:embed="rId4">
            <a:alphaModFix/>
          </a:blip>
          <a:srcRect b="0" l="0" r="0" t="0"/>
          <a:stretch/>
        </p:blipFill>
        <p:spPr>
          <a:xfrm>
            <a:off x="0" y="0"/>
            <a:ext cx="18288000" cy="941333"/>
          </a:xfrm>
          <a:prstGeom prst="rect">
            <a:avLst/>
          </a:prstGeom>
          <a:noFill/>
          <a:ln>
            <a:noFill/>
          </a:ln>
        </p:spPr>
      </p:pic>
      <p:grpSp>
        <p:nvGrpSpPr>
          <p:cNvPr id="468" name="Google Shape;468;g1f5d5abeb29_0_182"/>
          <p:cNvGrpSpPr/>
          <p:nvPr/>
        </p:nvGrpSpPr>
        <p:grpSpPr>
          <a:xfrm>
            <a:off x="5280871" y="4402750"/>
            <a:ext cx="2743200" cy="2743200"/>
            <a:chOff x="1499200" y="6316300"/>
            <a:chExt cx="2743200" cy="2743200"/>
          </a:xfrm>
        </p:grpSpPr>
        <p:sp>
          <p:nvSpPr>
            <p:cNvPr id="469" name="Google Shape;469;g1f5d5abeb29_0_182"/>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t>PoV</a:t>
              </a:r>
              <a:endParaRPr sz="2400"/>
            </a:p>
          </p:txBody>
        </p:sp>
        <p:sp>
          <p:nvSpPr>
            <p:cNvPr id="470" name="Google Shape;470;g1f5d5abeb29_0_182"/>
            <p:cNvSpPr/>
            <p:nvPr/>
          </p:nvSpPr>
          <p:spPr>
            <a:xfrm>
              <a:off x="2210442"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B</a:t>
              </a:r>
              <a:endParaRPr/>
            </a:p>
          </p:txBody>
        </p:sp>
        <p:sp>
          <p:nvSpPr>
            <p:cNvPr id="471" name="Google Shape;471;g1f5d5abeb29_0_182"/>
            <p:cNvSpPr/>
            <p:nvPr/>
          </p:nvSpPr>
          <p:spPr>
            <a:xfrm>
              <a:off x="2739746"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472" name="Google Shape;472;g1f5d5abeb29_0_182"/>
            <p:cNvSpPr/>
            <p:nvPr/>
          </p:nvSpPr>
          <p:spPr>
            <a:xfrm>
              <a:off x="3243361" y="8178926"/>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f5d5abeb29_0_182"/>
            <p:cNvSpPr/>
            <p:nvPr/>
          </p:nvSpPr>
          <p:spPr>
            <a:xfrm>
              <a:off x="1756958"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f5d5abeb29_0_182"/>
            <p:cNvSpPr/>
            <p:nvPr/>
          </p:nvSpPr>
          <p:spPr>
            <a:xfrm>
              <a:off x="2729540" y="7659904"/>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f5d5abeb29_0_182"/>
            <p:cNvSpPr/>
            <p:nvPr/>
          </p:nvSpPr>
          <p:spPr>
            <a:xfrm>
              <a:off x="3702009"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1f5d5abeb29_0_182"/>
            <p:cNvSpPr/>
            <p:nvPr/>
          </p:nvSpPr>
          <p:spPr>
            <a:xfrm>
              <a:off x="2729483"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f5d5abeb29_0_182"/>
            <p:cNvSpPr/>
            <p:nvPr/>
          </p:nvSpPr>
          <p:spPr>
            <a:xfrm>
              <a:off x="2739745" y="6493213"/>
              <a:ext cx="288300" cy="2883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g1f5d5abeb29_0_182"/>
            <p:cNvCxnSpPr>
              <a:stCxn id="473" idx="0"/>
              <a:endCxn id="477" idx="2"/>
            </p:cNvCxnSpPr>
            <p:nvPr/>
          </p:nvCxnSpPr>
          <p:spPr>
            <a:xfrm flipH="1" rot="10800000">
              <a:off x="1901108" y="6781441"/>
              <a:ext cx="982800" cy="364500"/>
            </a:xfrm>
            <a:prstGeom prst="straightConnector1">
              <a:avLst/>
            </a:prstGeom>
            <a:noFill/>
            <a:ln cap="flat" cmpd="sng" w="9525">
              <a:solidFill>
                <a:srgbClr val="000000"/>
              </a:solidFill>
              <a:prstDash val="solid"/>
              <a:round/>
              <a:headEnd len="med" w="med" type="triangle"/>
              <a:tailEnd len="med" w="med" type="none"/>
            </a:ln>
          </p:spPr>
        </p:cxnSp>
        <p:cxnSp>
          <p:nvCxnSpPr>
            <p:cNvPr id="479" name="Google Shape;479;g1f5d5abeb29_0_182"/>
            <p:cNvCxnSpPr>
              <a:stCxn id="476" idx="0"/>
              <a:endCxn id="477" idx="2"/>
            </p:cNvCxnSpPr>
            <p:nvPr/>
          </p:nvCxnSpPr>
          <p:spPr>
            <a:xfrm flipH="1" rot="10800000">
              <a:off x="2873633" y="6781441"/>
              <a:ext cx="10200" cy="364500"/>
            </a:xfrm>
            <a:prstGeom prst="straightConnector1">
              <a:avLst/>
            </a:prstGeom>
            <a:noFill/>
            <a:ln cap="flat" cmpd="sng" w="9525">
              <a:solidFill>
                <a:srgbClr val="000000"/>
              </a:solidFill>
              <a:prstDash val="solid"/>
              <a:round/>
              <a:headEnd len="med" w="med" type="triangle"/>
              <a:tailEnd len="med" w="med" type="none"/>
            </a:ln>
          </p:spPr>
        </p:cxnSp>
        <p:cxnSp>
          <p:nvCxnSpPr>
            <p:cNvPr id="480" name="Google Shape;480;g1f5d5abeb29_0_182"/>
            <p:cNvCxnSpPr>
              <a:stCxn id="474" idx="0"/>
              <a:endCxn id="476" idx="2"/>
            </p:cNvCxnSpPr>
            <p:nvPr/>
          </p:nvCxnSpPr>
          <p:spPr>
            <a:xfrm rot="10800000">
              <a:off x="2873690" y="7434304"/>
              <a:ext cx="0" cy="225600"/>
            </a:xfrm>
            <a:prstGeom prst="straightConnector1">
              <a:avLst/>
            </a:prstGeom>
            <a:noFill/>
            <a:ln cap="flat" cmpd="sng" w="9525">
              <a:solidFill>
                <a:srgbClr val="000000"/>
              </a:solidFill>
              <a:prstDash val="solid"/>
              <a:round/>
              <a:headEnd len="med" w="med" type="triangle"/>
              <a:tailEnd len="med" w="med" type="none"/>
            </a:ln>
          </p:spPr>
        </p:cxnSp>
        <p:cxnSp>
          <p:nvCxnSpPr>
            <p:cNvPr id="481" name="Google Shape;481;g1f5d5abeb29_0_182"/>
            <p:cNvCxnSpPr>
              <a:stCxn id="475" idx="0"/>
              <a:endCxn id="477" idx="2"/>
            </p:cNvCxnSpPr>
            <p:nvPr/>
          </p:nvCxnSpPr>
          <p:spPr>
            <a:xfrm rot="10800000">
              <a:off x="2883759" y="6781441"/>
              <a:ext cx="962400" cy="364500"/>
            </a:xfrm>
            <a:prstGeom prst="straightConnector1">
              <a:avLst/>
            </a:prstGeom>
            <a:noFill/>
            <a:ln cap="flat" cmpd="sng" w="9525">
              <a:solidFill>
                <a:srgbClr val="000000"/>
              </a:solidFill>
              <a:prstDash val="solid"/>
              <a:round/>
              <a:headEnd len="med" w="med" type="triangle"/>
              <a:tailEnd len="med" w="med" type="none"/>
            </a:ln>
          </p:spPr>
        </p:cxnSp>
        <p:cxnSp>
          <p:nvCxnSpPr>
            <p:cNvPr id="482" name="Google Shape;482;g1f5d5abeb29_0_182"/>
            <p:cNvCxnSpPr>
              <a:stCxn id="483" idx="0"/>
              <a:endCxn id="473" idx="2"/>
            </p:cNvCxnSpPr>
            <p:nvPr/>
          </p:nvCxnSpPr>
          <p:spPr>
            <a:xfrm flipH="1" rot="10800000">
              <a:off x="1825289" y="7434268"/>
              <a:ext cx="75900" cy="1239900"/>
            </a:xfrm>
            <a:prstGeom prst="straightConnector1">
              <a:avLst/>
            </a:prstGeom>
            <a:noFill/>
            <a:ln cap="flat" cmpd="sng" w="9525">
              <a:solidFill>
                <a:srgbClr val="000000"/>
              </a:solidFill>
              <a:prstDash val="solid"/>
              <a:round/>
              <a:headEnd len="med" w="med" type="triangle"/>
              <a:tailEnd len="med" w="med" type="none"/>
            </a:ln>
          </p:spPr>
        </p:cxnSp>
        <p:cxnSp>
          <p:nvCxnSpPr>
            <p:cNvPr id="484" name="Google Shape;484;g1f5d5abeb29_0_182"/>
            <p:cNvCxnSpPr>
              <a:stCxn id="470" idx="0"/>
              <a:endCxn id="473" idx="2"/>
            </p:cNvCxnSpPr>
            <p:nvPr/>
          </p:nvCxnSpPr>
          <p:spPr>
            <a:xfrm rot="10800000">
              <a:off x="1900992" y="7434268"/>
              <a:ext cx="453600" cy="1239900"/>
            </a:xfrm>
            <a:prstGeom prst="straightConnector1">
              <a:avLst/>
            </a:prstGeom>
            <a:noFill/>
            <a:ln cap="flat" cmpd="sng" w="9525">
              <a:solidFill>
                <a:srgbClr val="000000"/>
              </a:solidFill>
              <a:prstDash val="solid"/>
              <a:round/>
              <a:headEnd len="med" w="med" type="triangle"/>
              <a:tailEnd len="med" w="med" type="none"/>
            </a:ln>
          </p:spPr>
        </p:cxnSp>
        <p:cxnSp>
          <p:nvCxnSpPr>
            <p:cNvPr id="485" name="Google Shape;485;g1f5d5abeb29_0_182"/>
            <p:cNvCxnSpPr>
              <a:stCxn id="471" idx="0"/>
              <a:endCxn id="474" idx="2"/>
            </p:cNvCxnSpPr>
            <p:nvPr/>
          </p:nvCxnSpPr>
          <p:spPr>
            <a:xfrm rot="10800000">
              <a:off x="2873696" y="7948168"/>
              <a:ext cx="10200" cy="726000"/>
            </a:xfrm>
            <a:prstGeom prst="straightConnector1">
              <a:avLst/>
            </a:prstGeom>
            <a:noFill/>
            <a:ln cap="flat" cmpd="sng" w="9525">
              <a:solidFill>
                <a:srgbClr val="000000"/>
              </a:solidFill>
              <a:prstDash val="solid"/>
              <a:round/>
              <a:headEnd len="med" w="med" type="triangle"/>
              <a:tailEnd len="med" w="med" type="none"/>
            </a:ln>
          </p:spPr>
        </p:cxnSp>
        <p:cxnSp>
          <p:nvCxnSpPr>
            <p:cNvPr id="486" name="Google Shape;486;g1f5d5abeb29_0_182"/>
            <p:cNvCxnSpPr>
              <a:stCxn id="472" idx="0"/>
              <a:endCxn id="474" idx="2"/>
            </p:cNvCxnSpPr>
            <p:nvPr/>
          </p:nvCxnSpPr>
          <p:spPr>
            <a:xfrm rot="10800000">
              <a:off x="2873611" y="7948226"/>
              <a:ext cx="513900" cy="230700"/>
            </a:xfrm>
            <a:prstGeom prst="straightConnector1">
              <a:avLst/>
            </a:prstGeom>
            <a:noFill/>
            <a:ln cap="flat" cmpd="sng" w="9525">
              <a:solidFill>
                <a:srgbClr val="000000"/>
              </a:solidFill>
              <a:prstDash val="solid"/>
              <a:round/>
              <a:headEnd len="med" w="med" type="triangle"/>
              <a:tailEnd len="med" w="med" type="none"/>
            </a:ln>
          </p:spPr>
        </p:cxnSp>
        <p:sp>
          <p:nvSpPr>
            <p:cNvPr id="483" name="Google Shape;483;g1f5d5abeb29_0_182"/>
            <p:cNvSpPr/>
            <p:nvPr/>
          </p:nvSpPr>
          <p:spPr>
            <a:xfrm>
              <a:off x="1681139"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487" name="Google Shape;487;g1f5d5abeb29_0_182"/>
            <p:cNvSpPr/>
            <p:nvPr/>
          </p:nvSpPr>
          <p:spPr>
            <a:xfrm>
              <a:off x="3269050"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D</a:t>
              </a:r>
              <a:endParaRPr/>
            </a:p>
          </p:txBody>
        </p:sp>
        <p:sp>
          <p:nvSpPr>
            <p:cNvPr id="488" name="Google Shape;488;g1f5d5abeb29_0_182"/>
            <p:cNvSpPr/>
            <p:nvPr/>
          </p:nvSpPr>
          <p:spPr>
            <a:xfrm>
              <a:off x="3798353"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cxnSp>
          <p:nvCxnSpPr>
            <p:cNvPr id="489" name="Google Shape;489;g1f5d5abeb29_0_182"/>
            <p:cNvCxnSpPr>
              <a:stCxn id="488" idx="0"/>
              <a:endCxn id="475" idx="2"/>
            </p:cNvCxnSpPr>
            <p:nvPr/>
          </p:nvCxnSpPr>
          <p:spPr>
            <a:xfrm rot="10800000">
              <a:off x="3846203" y="7434268"/>
              <a:ext cx="96300" cy="1239900"/>
            </a:xfrm>
            <a:prstGeom prst="straightConnector1">
              <a:avLst/>
            </a:prstGeom>
            <a:noFill/>
            <a:ln cap="flat" cmpd="sng" w="9525">
              <a:solidFill>
                <a:srgbClr val="000000"/>
              </a:solidFill>
              <a:prstDash val="solid"/>
              <a:round/>
              <a:headEnd len="med" w="med" type="triangle"/>
              <a:tailEnd len="med" w="med" type="none"/>
            </a:ln>
          </p:spPr>
        </p:cxnSp>
        <p:cxnSp>
          <p:nvCxnSpPr>
            <p:cNvPr id="490" name="Google Shape;490;g1f5d5abeb29_0_182"/>
            <p:cNvCxnSpPr>
              <a:stCxn id="487" idx="0"/>
              <a:endCxn id="472" idx="2"/>
            </p:cNvCxnSpPr>
            <p:nvPr/>
          </p:nvCxnSpPr>
          <p:spPr>
            <a:xfrm rot="10800000">
              <a:off x="3387400" y="8467168"/>
              <a:ext cx="25800" cy="207000"/>
            </a:xfrm>
            <a:prstGeom prst="straightConnector1">
              <a:avLst/>
            </a:prstGeom>
            <a:noFill/>
            <a:ln cap="flat" cmpd="sng" w="9525">
              <a:solidFill>
                <a:srgbClr val="000000"/>
              </a:solidFill>
              <a:prstDash val="solid"/>
              <a:round/>
              <a:headEnd len="med" w="med" type="triangle"/>
              <a:tailEnd len="med" w="med" type="none"/>
            </a:ln>
          </p:spPr>
        </p:cxnSp>
      </p:grpSp>
      <p:sp>
        <p:nvSpPr>
          <p:cNvPr id="491" name="Google Shape;491;g1f5d5abeb29_0_182"/>
          <p:cNvSpPr txBox="1"/>
          <p:nvPr/>
        </p:nvSpPr>
        <p:spPr>
          <a:xfrm>
            <a:off x="4280519" y="7252525"/>
            <a:ext cx="47439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Partial merkle trie with relevant data needed for transactions. (Proof of Validity)</a:t>
            </a:r>
            <a:endParaRPr b="1" sz="2400">
              <a:solidFill>
                <a:schemeClr val="dk1"/>
              </a:solidFill>
              <a:latin typeface="Roboto"/>
              <a:ea typeface="Roboto"/>
              <a:cs typeface="Roboto"/>
              <a:sym typeface="Roboto"/>
            </a:endParaRPr>
          </a:p>
        </p:txBody>
      </p:sp>
      <p:sp>
        <p:nvSpPr>
          <p:cNvPr id="492" name="Google Shape;492;g1f5d5abeb29_0_182"/>
          <p:cNvSpPr txBox="1"/>
          <p:nvPr/>
        </p:nvSpPr>
        <p:spPr>
          <a:xfrm>
            <a:off x="8805250" y="3372775"/>
            <a:ext cx="4201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State Transition Function</a:t>
            </a:r>
            <a:endParaRPr b="1" sz="2400">
              <a:solidFill>
                <a:schemeClr val="dk1"/>
              </a:solidFill>
              <a:latin typeface="Roboto"/>
              <a:ea typeface="Roboto"/>
              <a:cs typeface="Roboto"/>
              <a:sym typeface="Roboto"/>
            </a:endParaRPr>
          </a:p>
          <a:p>
            <a:pPr indent="0" lvl="0" marL="0" rtl="0" algn="ctr">
              <a:spcBef>
                <a:spcPts val="0"/>
              </a:spcBef>
              <a:spcAft>
                <a:spcPts val="0"/>
              </a:spcAft>
              <a:buNone/>
            </a:pPr>
            <a:r>
              <a:rPr b="1" lang="en-US" sz="2400">
                <a:solidFill>
                  <a:schemeClr val="dk1"/>
                </a:solidFill>
                <a:latin typeface="Roboto"/>
                <a:ea typeface="Roboto"/>
                <a:cs typeface="Roboto"/>
                <a:sym typeface="Roboto"/>
              </a:rPr>
              <a:t>Validates the Block</a:t>
            </a:r>
            <a:endParaRPr b="1" sz="2400">
              <a:solidFill>
                <a:schemeClr val="dk1"/>
              </a:solidFill>
              <a:latin typeface="Roboto"/>
              <a:ea typeface="Roboto"/>
              <a:cs typeface="Roboto"/>
              <a:sym typeface="Roboto"/>
            </a:endParaRPr>
          </a:p>
        </p:txBody>
      </p:sp>
      <p:cxnSp>
        <p:nvCxnSpPr>
          <p:cNvPr id="493" name="Google Shape;493;g1f5d5abeb29_0_182"/>
          <p:cNvCxnSpPr>
            <a:stCxn id="469" idx="3"/>
            <a:endCxn id="462" idx="1"/>
          </p:cNvCxnSpPr>
          <p:nvPr/>
        </p:nvCxnSpPr>
        <p:spPr>
          <a:xfrm>
            <a:off x="8024071" y="5774350"/>
            <a:ext cx="1510500" cy="0"/>
          </a:xfrm>
          <a:prstGeom prst="straightConnector1">
            <a:avLst/>
          </a:prstGeom>
          <a:noFill/>
          <a:ln cap="flat" cmpd="sng" w="38100">
            <a:solidFill>
              <a:schemeClr val="dk1"/>
            </a:solidFill>
            <a:prstDash val="solid"/>
            <a:round/>
            <a:headEnd len="med" w="med" type="none"/>
            <a:tailEnd len="med" w="med" type="triangle"/>
          </a:ln>
        </p:spPr>
      </p:cxnSp>
      <p:cxnSp>
        <p:nvCxnSpPr>
          <p:cNvPr id="494" name="Google Shape;494;g1f5d5abeb29_0_182"/>
          <p:cNvCxnSpPr>
            <a:stCxn id="462" idx="3"/>
            <a:endCxn id="495" idx="1"/>
          </p:cNvCxnSpPr>
          <p:nvPr/>
        </p:nvCxnSpPr>
        <p:spPr>
          <a:xfrm>
            <a:off x="12277760" y="5774350"/>
            <a:ext cx="1510500" cy="0"/>
          </a:xfrm>
          <a:prstGeom prst="straightConnector1">
            <a:avLst/>
          </a:prstGeom>
          <a:noFill/>
          <a:ln cap="flat" cmpd="sng" w="38100">
            <a:solidFill>
              <a:schemeClr val="dk1"/>
            </a:solidFill>
            <a:prstDash val="solid"/>
            <a:round/>
            <a:headEnd len="med" w="med" type="none"/>
            <a:tailEnd len="med" w="med" type="triangle"/>
          </a:ln>
        </p:spPr>
      </p:cxnSp>
      <p:grpSp>
        <p:nvGrpSpPr>
          <p:cNvPr id="496" name="Google Shape;496;g1f5d5abeb29_0_182"/>
          <p:cNvGrpSpPr/>
          <p:nvPr/>
        </p:nvGrpSpPr>
        <p:grpSpPr>
          <a:xfrm>
            <a:off x="13788250" y="4402750"/>
            <a:ext cx="2743200" cy="2743200"/>
            <a:chOff x="1499200" y="6316300"/>
            <a:chExt cx="2743200" cy="2743200"/>
          </a:xfrm>
        </p:grpSpPr>
        <p:sp>
          <p:nvSpPr>
            <p:cNvPr id="495" name="Google Shape;495;g1f5d5abeb29_0_182"/>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497" name="Google Shape;497;g1f5d5abeb29_0_182"/>
            <p:cNvSpPr/>
            <p:nvPr/>
          </p:nvSpPr>
          <p:spPr>
            <a:xfrm>
              <a:off x="2210442"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B’</a:t>
              </a:r>
              <a:endParaRPr/>
            </a:p>
          </p:txBody>
        </p:sp>
        <p:sp>
          <p:nvSpPr>
            <p:cNvPr id="498" name="Google Shape;498;g1f5d5abeb29_0_182"/>
            <p:cNvSpPr/>
            <p:nvPr/>
          </p:nvSpPr>
          <p:spPr>
            <a:xfrm>
              <a:off x="2739746"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499" name="Google Shape;499;g1f5d5abeb29_0_182"/>
            <p:cNvSpPr/>
            <p:nvPr/>
          </p:nvSpPr>
          <p:spPr>
            <a:xfrm>
              <a:off x="3243361" y="8178926"/>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1f5d5abeb29_0_182"/>
            <p:cNvSpPr/>
            <p:nvPr/>
          </p:nvSpPr>
          <p:spPr>
            <a:xfrm>
              <a:off x="1756958"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f5d5abeb29_0_182"/>
            <p:cNvSpPr/>
            <p:nvPr/>
          </p:nvSpPr>
          <p:spPr>
            <a:xfrm>
              <a:off x="2729540" y="7659904"/>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f5d5abeb29_0_182"/>
            <p:cNvSpPr/>
            <p:nvPr/>
          </p:nvSpPr>
          <p:spPr>
            <a:xfrm>
              <a:off x="3702009"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f5d5abeb29_0_182"/>
            <p:cNvSpPr/>
            <p:nvPr/>
          </p:nvSpPr>
          <p:spPr>
            <a:xfrm>
              <a:off x="2729483"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1f5d5abeb29_0_182"/>
            <p:cNvSpPr/>
            <p:nvPr/>
          </p:nvSpPr>
          <p:spPr>
            <a:xfrm>
              <a:off x="2739745" y="6493213"/>
              <a:ext cx="288300" cy="288300"/>
            </a:xfrm>
            <a:prstGeom prst="rect">
              <a:avLst/>
            </a:prstGeom>
            <a:solidFill>
              <a:srgbClr val="FF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g1f5d5abeb29_0_182"/>
            <p:cNvCxnSpPr>
              <a:stCxn id="500" idx="0"/>
              <a:endCxn id="504" idx="2"/>
            </p:cNvCxnSpPr>
            <p:nvPr/>
          </p:nvCxnSpPr>
          <p:spPr>
            <a:xfrm flipH="1" rot="10800000">
              <a:off x="1901108" y="6781441"/>
              <a:ext cx="982800" cy="364500"/>
            </a:xfrm>
            <a:prstGeom prst="straightConnector1">
              <a:avLst/>
            </a:prstGeom>
            <a:noFill/>
            <a:ln cap="flat" cmpd="sng" w="9525">
              <a:solidFill>
                <a:srgbClr val="000000"/>
              </a:solidFill>
              <a:prstDash val="solid"/>
              <a:round/>
              <a:headEnd len="med" w="med" type="triangle"/>
              <a:tailEnd len="med" w="med" type="none"/>
            </a:ln>
          </p:spPr>
        </p:cxnSp>
        <p:cxnSp>
          <p:nvCxnSpPr>
            <p:cNvPr id="506" name="Google Shape;506;g1f5d5abeb29_0_182"/>
            <p:cNvCxnSpPr>
              <a:stCxn id="503" idx="0"/>
              <a:endCxn id="504" idx="2"/>
            </p:cNvCxnSpPr>
            <p:nvPr/>
          </p:nvCxnSpPr>
          <p:spPr>
            <a:xfrm flipH="1" rot="10800000">
              <a:off x="2873633" y="6781441"/>
              <a:ext cx="10200" cy="364500"/>
            </a:xfrm>
            <a:prstGeom prst="straightConnector1">
              <a:avLst/>
            </a:prstGeom>
            <a:noFill/>
            <a:ln cap="flat" cmpd="sng" w="9525">
              <a:solidFill>
                <a:srgbClr val="000000"/>
              </a:solidFill>
              <a:prstDash val="solid"/>
              <a:round/>
              <a:headEnd len="med" w="med" type="triangle"/>
              <a:tailEnd len="med" w="med" type="none"/>
            </a:ln>
          </p:spPr>
        </p:cxnSp>
        <p:cxnSp>
          <p:nvCxnSpPr>
            <p:cNvPr id="507" name="Google Shape;507;g1f5d5abeb29_0_182"/>
            <p:cNvCxnSpPr>
              <a:stCxn id="501" idx="0"/>
              <a:endCxn id="503" idx="2"/>
            </p:cNvCxnSpPr>
            <p:nvPr/>
          </p:nvCxnSpPr>
          <p:spPr>
            <a:xfrm rot="10800000">
              <a:off x="2873690" y="7434304"/>
              <a:ext cx="0" cy="225600"/>
            </a:xfrm>
            <a:prstGeom prst="straightConnector1">
              <a:avLst/>
            </a:prstGeom>
            <a:noFill/>
            <a:ln cap="flat" cmpd="sng" w="9525">
              <a:solidFill>
                <a:srgbClr val="000000"/>
              </a:solidFill>
              <a:prstDash val="solid"/>
              <a:round/>
              <a:headEnd len="med" w="med" type="triangle"/>
              <a:tailEnd len="med" w="med" type="none"/>
            </a:ln>
          </p:spPr>
        </p:cxnSp>
        <p:cxnSp>
          <p:nvCxnSpPr>
            <p:cNvPr id="508" name="Google Shape;508;g1f5d5abeb29_0_182"/>
            <p:cNvCxnSpPr>
              <a:stCxn id="502" idx="0"/>
              <a:endCxn id="504" idx="2"/>
            </p:cNvCxnSpPr>
            <p:nvPr/>
          </p:nvCxnSpPr>
          <p:spPr>
            <a:xfrm rot="10800000">
              <a:off x="2883759" y="6781441"/>
              <a:ext cx="962400" cy="364500"/>
            </a:xfrm>
            <a:prstGeom prst="straightConnector1">
              <a:avLst/>
            </a:prstGeom>
            <a:noFill/>
            <a:ln cap="flat" cmpd="sng" w="9525">
              <a:solidFill>
                <a:srgbClr val="000000"/>
              </a:solidFill>
              <a:prstDash val="solid"/>
              <a:round/>
              <a:headEnd len="med" w="med" type="triangle"/>
              <a:tailEnd len="med" w="med" type="none"/>
            </a:ln>
          </p:spPr>
        </p:cxnSp>
        <p:cxnSp>
          <p:nvCxnSpPr>
            <p:cNvPr id="509" name="Google Shape;509;g1f5d5abeb29_0_182"/>
            <p:cNvCxnSpPr>
              <a:stCxn id="510" idx="0"/>
              <a:endCxn id="500" idx="2"/>
            </p:cNvCxnSpPr>
            <p:nvPr/>
          </p:nvCxnSpPr>
          <p:spPr>
            <a:xfrm flipH="1" rot="10800000">
              <a:off x="1825289" y="7434268"/>
              <a:ext cx="75900" cy="1239900"/>
            </a:xfrm>
            <a:prstGeom prst="straightConnector1">
              <a:avLst/>
            </a:prstGeom>
            <a:noFill/>
            <a:ln cap="flat" cmpd="sng" w="9525">
              <a:solidFill>
                <a:srgbClr val="000000"/>
              </a:solidFill>
              <a:prstDash val="solid"/>
              <a:round/>
              <a:headEnd len="med" w="med" type="triangle"/>
              <a:tailEnd len="med" w="med" type="none"/>
            </a:ln>
          </p:spPr>
        </p:cxnSp>
        <p:cxnSp>
          <p:nvCxnSpPr>
            <p:cNvPr id="511" name="Google Shape;511;g1f5d5abeb29_0_182"/>
            <p:cNvCxnSpPr>
              <a:stCxn id="497" idx="0"/>
              <a:endCxn id="500" idx="2"/>
            </p:cNvCxnSpPr>
            <p:nvPr/>
          </p:nvCxnSpPr>
          <p:spPr>
            <a:xfrm rot="10800000">
              <a:off x="1900992" y="7434268"/>
              <a:ext cx="453600" cy="1239900"/>
            </a:xfrm>
            <a:prstGeom prst="straightConnector1">
              <a:avLst/>
            </a:prstGeom>
            <a:noFill/>
            <a:ln cap="flat" cmpd="sng" w="9525">
              <a:solidFill>
                <a:srgbClr val="000000"/>
              </a:solidFill>
              <a:prstDash val="solid"/>
              <a:round/>
              <a:headEnd len="med" w="med" type="triangle"/>
              <a:tailEnd len="med" w="med" type="none"/>
            </a:ln>
          </p:spPr>
        </p:cxnSp>
        <p:cxnSp>
          <p:nvCxnSpPr>
            <p:cNvPr id="512" name="Google Shape;512;g1f5d5abeb29_0_182"/>
            <p:cNvCxnSpPr>
              <a:stCxn id="498" idx="0"/>
              <a:endCxn id="501" idx="2"/>
            </p:cNvCxnSpPr>
            <p:nvPr/>
          </p:nvCxnSpPr>
          <p:spPr>
            <a:xfrm rot="10800000">
              <a:off x="2873696" y="7948168"/>
              <a:ext cx="10200" cy="726000"/>
            </a:xfrm>
            <a:prstGeom prst="straightConnector1">
              <a:avLst/>
            </a:prstGeom>
            <a:noFill/>
            <a:ln cap="flat" cmpd="sng" w="9525">
              <a:solidFill>
                <a:srgbClr val="000000"/>
              </a:solidFill>
              <a:prstDash val="solid"/>
              <a:round/>
              <a:headEnd len="med" w="med" type="triangle"/>
              <a:tailEnd len="med" w="med" type="none"/>
            </a:ln>
          </p:spPr>
        </p:cxnSp>
        <p:cxnSp>
          <p:nvCxnSpPr>
            <p:cNvPr id="513" name="Google Shape;513;g1f5d5abeb29_0_182"/>
            <p:cNvCxnSpPr>
              <a:stCxn id="499" idx="0"/>
              <a:endCxn id="501" idx="2"/>
            </p:cNvCxnSpPr>
            <p:nvPr/>
          </p:nvCxnSpPr>
          <p:spPr>
            <a:xfrm rot="10800000">
              <a:off x="2873611" y="7948226"/>
              <a:ext cx="513900" cy="230700"/>
            </a:xfrm>
            <a:prstGeom prst="straightConnector1">
              <a:avLst/>
            </a:prstGeom>
            <a:noFill/>
            <a:ln cap="flat" cmpd="sng" w="9525">
              <a:solidFill>
                <a:srgbClr val="000000"/>
              </a:solidFill>
              <a:prstDash val="solid"/>
              <a:round/>
              <a:headEnd len="med" w="med" type="triangle"/>
              <a:tailEnd len="med" w="med" type="none"/>
            </a:ln>
          </p:spPr>
        </p:cxnSp>
        <p:sp>
          <p:nvSpPr>
            <p:cNvPr id="510" name="Google Shape;510;g1f5d5abeb29_0_182"/>
            <p:cNvSpPr/>
            <p:nvPr/>
          </p:nvSpPr>
          <p:spPr>
            <a:xfrm>
              <a:off x="1681139"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514" name="Google Shape;514;g1f5d5abeb29_0_182"/>
            <p:cNvSpPr/>
            <p:nvPr/>
          </p:nvSpPr>
          <p:spPr>
            <a:xfrm>
              <a:off x="3269050"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D’</a:t>
              </a:r>
              <a:endParaRPr/>
            </a:p>
          </p:txBody>
        </p:sp>
        <p:sp>
          <p:nvSpPr>
            <p:cNvPr id="515" name="Google Shape;515;g1f5d5abeb29_0_182"/>
            <p:cNvSpPr/>
            <p:nvPr/>
          </p:nvSpPr>
          <p:spPr>
            <a:xfrm>
              <a:off x="3798353"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cxnSp>
          <p:nvCxnSpPr>
            <p:cNvPr id="516" name="Google Shape;516;g1f5d5abeb29_0_182"/>
            <p:cNvCxnSpPr>
              <a:stCxn id="515" idx="0"/>
              <a:endCxn id="502" idx="2"/>
            </p:cNvCxnSpPr>
            <p:nvPr/>
          </p:nvCxnSpPr>
          <p:spPr>
            <a:xfrm rot="10800000">
              <a:off x="3846203" y="7434268"/>
              <a:ext cx="96300" cy="1239900"/>
            </a:xfrm>
            <a:prstGeom prst="straightConnector1">
              <a:avLst/>
            </a:prstGeom>
            <a:noFill/>
            <a:ln cap="flat" cmpd="sng" w="9525">
              <a:solidFill>
                <a:srgbClr val="000000"/>
              </a:solidFill>
              <a:prstDash val="solid"/>
              <a:round/>
              <a:headEnd len="med" w="med" type="triangle"/>
              <a:tailEnd len="med" w="med" type="none"/>
            </a:ln>
          </p:spPr>
        </p:cxnSp>
        <p:cxnSp>
          <p:nvCxnSpPr>
            <p:cNvPr id="517" name="Google Shape;517;g1f5d5abeb29_0_182"/>
            <p:cNvCxnSpPr>
              <a:stCxn id="514" idx="0"/>
              <a:endCxn id="499" idx="2"/>
            </p:cNvCxnSpPr>
            <p:nvPr/>
          </p:nvCxnSpPr>
          <p:spPr>
            <a:xfrm rot="10800000">
              <a:off x="3387400" y="8467168"/>
              <a:ext cx="25800" cy="207000"/>
            </a:xfrm>
            <a:prstGeom prst="straightConnector1">
              <a:avLst/>
            </a:prstGeom>
            <a:noFill/>
            <a:ln cap="flat" cmpd="sng" w="9525">
              <a:solidFill>
                <a:srgbClr val="000000"/>
              </a:solidFill>
              <a:prstDash val="solid"/>
              <a:round/>
              <a:headEnd len="med" w="med" type="triangle"/>
              <a:tailEnd len="med" w="med" type="none"/>
            </a:ln>
          </p:spPr>
        </p:cxnSp>
      </p:grpSp>
      <p:sp>
        <p:nvSpPr>
          <p:cNvPr id="518" name="Google Shape;518;g1f5d5abeb29_0_182"/>
          <p:cNvSpPr txBox="1"/>
          <p:nvPr/>
        </p:nvSpPr>
        <p:spPr>
          <a:xfrm>
            <a:off x="13058950" y="7252525"/>
            <a:ext cx="4201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New State Root</a:t>
            </a:r>
            <a:endParaRPr b="1" sz="2400">
              <a:solidFill>
                <a:schemeClr val="dk1"/>
              </a:solidFill>
              <a:latin typeface="Roboto"/>
              <a:ea typeface="Roboto"/>
              <a:cs typeface="Roboto"/>
              <a:sym typeface="Roboto"/>
            </a:endParaRPr>
          </a:p>
          <a:p>
            <a:pPr indent="0" lvl="0" marL="0" rtl="0" algn="ctr">
              <a:spcBef>
                <a:spcPts val="0"/>
              </a:spcBef>
              <a:spcAft>
                <a:spcPts val="0"/>
              </a:spcAft>
              <a:buNone/>
            </a:pPr>
            <a:r>
              <a:rPr b="1" lang="en-US" sz="2400">
                <a:solidFill>
                  <a:schemeClr val="dk1"/>
                </a:solidFill>
                <a:latin typeface="Roboto"/>
                <a:ea typeface="Roboto"/>
                <a:cs typeface="Roboto"/>
                <a:sym typeface="Roboto"/>
              </a:rPr>
              <a:t>Generated</a:t>
            </a:r>
            <a:endParaRPr b="1" sz="2400">
              <a:solidFill>
                <a:schemeClr val="dk1"/>
              </a:solidFill>
              <a:latin typeface="Roboto"/>
              <a:ea typeface="Roboto"/>
              <a:cs typeface="Roboto"/>
              <a:sym typeface="Roboto"/>
            </a:endParaRPr>
          </a:p>
        </p:txBody>
      </p:sp>
      <p:sp>
        <p:nvSpPr>
          <p:cNvPr id="519" name="Google Shape;519;g1f5d5abeb29_0_182"/>
          <p:cNvSpPr/>
          <p:nvPr/>
        </p:nvSpPr>
        <p:spPr>
          <a:xfrm>
            <a:off x="4194875" y="5377725"/>
            <a:ext cx="661500" cy="661500"/>
          </a:xfrm>
          <a:prstGeom prst="plus">
            <a:avLst>
              <a:gd fmla="val 38938"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cxnSp>
        <p:nvCxnSpPr>
          <p:cNvPr id="525" name="Google Shape;525;g1f5d5abeb29_0_136"/>
          <p:cNvCxnSpPr>
            <a:stCxn id="526" idx="0"/>
            <a:endCxn id="527" idx="1"/>
          </p:cNvCxnSpPr>
          <p:nvPr/>
        </p:nvCxnSpPr>
        <p:spPr>
          <a:xfrm flipH="1" rot="10800000">
            <a:off x="13169769" y="6397950"/>
            <a:ext cx="2950800" cy="1471800"/>
          </a:xfrm>
          <a:prstGeom prst="straightConnector1">
            <a:avLst/>
          </a:prstGeom>
          <a:noFill/>
          <a:ln cap="flat" cmpd="sng" w="38100">
            <a:solidFill>
              <a:srgbClr val="000000"/>
            </a:solidFill>
            <a:prstDash val="solid"/>
            <a:round/>
            <a:headEnd len="med" w="med" type="none"/>
            <a:tailEnd len="med" w="med" type="none"/>
          </a:ln>
        </p:spPr>
      </p:cxnSp>
      <p:sp>
        <p:nvSpPr>
          <p:cNvPr id="528" name="Google Shape;528;g1f5d5abeb29_0_136"/>
          <p:cNvSpPr/>
          <p:nvPr/>
        </p:nvSpPr>
        <p:spPr>
          <a:xfrm rot="1800036">
            <a:off x="673855" y="5197154"/>
            <a:ext cx="1600771" cy="1601031"/>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f5d5abeb29_0_136"/>
          <p:cNvSpPr/>
          <p:nvPr/>
        </p:nvSpPr>
        <p:spPr>
          <a:xfrm>
            <a:off x="8343587" y="745750"/>
            <a:ext cx="1600800" cy="1601100"/>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f5d5abeb29_0_136"/>
          <p:cNvSpPr/>
          <p:nvPr/>
        </p:nvSpPr>
        <p:spPr>
          <a:xfrm rot="-1800036">
            <a:off x="16013374" y="5197295"/>
            <a:ext cx="1600771" cy="1601031"/>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g1f5d5abeb29_0_136"/>
          <p:cNvCxnSpPr>
            <a:stCxn id="528" idx="3"/>
            <a:endCxn id="531" idx="0"/>
          </p:cNvCxnSpPr>
          <p:nvPr/>
        </p:nvCxnSpPr>
        <p:spPr>
          <a:xfrm>
            <a:off x="2167390" y="6397869"/>
            <a:ext cx="2959500" cy="1433700"/>
          </a:xfrm>
          <a:prstGeom prst="straightConnector1">
            <a:avLst/>
          </a:prstGeom>
          <a:noFill/>
          <a:ln cap="flat" cmpd="sng" w="38100">
            <a:solidFill>
              <a:srgbClr val="000000"/>
            </a:solidFill>
            <a:prstDash val="solid"/>
            <a:round/>
            <a:headEnd len="med" w="med" type="none"/>
            <a:tailEnd len="med" w="med" type="none"/>
          </a:ln>
        </p:spPr>
      </p:cxnSp>
      <p:cxnSp>
        <p:nvCxnSpPr>
          <p:cNvPr id="532" name="Google Shape;532;g1f5d5abeb29_0_136"/>
          <p:cNvCxnSpPr>
            <a:stCxn id="529" idx="2"/>
          </p:cNvCxnSpPr>
          <p:nvPr/>
        </p:nvCxnSpPr>
        <p:spPr>
          <a:xfrm>
            <a:off x="9143987" y="2346850"/>
            <a:ext cx="0" cy="3354000"/>
          </a:xfrm>
          <a:prstGeom prst="straightConnector1">
            <a:avLst/>
          </a:prstGeom>
          <a:noFill/>
          <a:ln cap="flat" cmpd="sng" w="38100">
            <a:solidFill>
              <a:srgbClr val="000000"/>
            </a:solidFill>
            <a:prstDash val="solid"/>
            <a:round/>
            <a:headEnd len="med" w="med" type="none"/>
            <a:tailEnd len="med" w="med" type="none"/>
          </a:ln>
        </p:spPr>
      </p:cxnSp>
      <p:sp>
        <p:nvSpPr>
          <p:cNvPr id="533" name="Google Shape;533;g1f5d5abeb29_0_136"/>
          <p:cNvSpPr/>
          <p:nvPr/>
        </p:nvSpPr>
        <p:spPr>
          <a:xfrm>
            <a:off x="4149520" y="5315159"/>
            <a:ext cx="9988800" cy="99909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f5d5abeb29_0_136"/>
          <p:cNvSpPr/>
          <p:nvPr/>
        </p:nvSpPr>
        <p:spPr>
          <a:xfrm>
            <a:off x="8878020" y="5563091"/>
            <a:ext cx="540300" cy="5406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f5d5abeb29_0_136"/>
          <p:cNvSpPr/>
          <p:nvPr/>
        </p:nvSpPr>
        <p:spPr>
          <a:xfrm rot="3599449">
            <a:off x="12665544" y="7734675"/>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f5d5abeb29_0_136"/>
          <p:cNvSpPr/>
          <p:nvPr/>
        </p:nvSpPr>
        <p:spPr>
          <a:xfrm rot="-3599449">
            <a:off x="5090516" y="7696511"/>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f5d5abeb29_0_136"/>
          <p:cNvSpPr/>
          <p:nvPr/>
        </p:nvSpPr>
        <p:spPr>
          <a:xfrm>
            <a:off x="8873753" y="1275945"/>
            <a:ext cx="540300" cy="540600"/>
          </a:xfrm>
          <a:prstGeom prst="roundRect">
            <a:avLst>
              <a:gd fmla="val 16667" name="adj"/>
            </a:avLst>
          </a:prstGeom>
          <a:solidFill>
            <a:srgbClr val="00B2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f5d5abeb29_0_136"/>
          <p:cNvSpPr/>
          <p:nvPr/>
        </p:nvSpPr>
        <p:spPr>
          <a:xfrm rot="3599449">
            <a:off x="16543475" y="5727472"/>
            <a:ext cx="540450" cy="540450"/>
          </a:xfrm>
          <a:prstGeom prst="roundRect">
            <a:avLst>
              <a:gd fmla="val 16667" name="adj"/>
            </a:avLst>
          </a:prstGeom>
          <a:solidFill>
            <a:srgbClr val="660000"/>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f5d5abeb29_0_136"/>
          <p:cNvSpPr/>
          <p:nvPr/>
        </p:nvSpPr>
        <p:spPr>
          <a:xfrm rot="-3599449">
            <a:off x="1204087" y="5727503"/>
            <a:ext cx="540450" cy="540450"/>
          </a:xfrm>
          <a:prstGeom prst="roundRect">
            <a:avLst>
              <a:gd fmla="val 16667" name="adj"/>
            </a:avLst>
          </a:prstGeom>
          <a:solidFill>
            <a:srgbClr val="6D3AEE"/>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g1f5d5abeb29_0_136"/>
          <p:cNvPicPr preferRelativeResize="0"/>
          <p:nvPr/>
        </p:nvPicPr>
        <p:blipFill rotWithShape="1">
          <a:blip r:embed="rId3">
            <a:alphaModFix/>
          </a:blip>
          <a:srcRect b="0" l="0" r="0" t="0"/>
          <a:stretch/>
        </p:blipFill>
        <p:spPr>
          <a:xfrm>
            <a:off x="7196116" y="7222553"/>
            <a:ext cx="914400" cy="914400"/>
          </a:xfrm>
          <a:prstGeom prst="rect">
            <a:avLst/>
          </a:prstGeom>
          <a:noFill/>
          <a:ln>
            <a:noFill/>
          </a:ln>
        </p:spPr>
      </p:pic>
      <p:pic>
        <p:nvPicPr>
          <p:cNvPr id="539" name="Google Shape;539;g1f5d5abeb29_0_136"/>
          <p:cNvPicPr preferRelativeResize="0"/>
          <p:nvPr/>
        </p:nvPicPr>
        <p:blipFill rotWithShape="1">
          <a:blip r:embed="rId4">
            <a:alphaModFix/>
          </a:blip>
          <a:srcRect b="0" l="0" r="0" t="0"/>
          <a:stretch/>
        </p:blipFill>
        <p:spPr>
          <a:xfrm>
            <a:off x="8691053" y="7178550"/>
            <a:ext cx="914400" cy="914400"/>
          </a:xfrm>
          <a:prstGeom prst="rect">
            <a:avLst/>
          </a:prstGeom>
          <a:noFill/>
          <a:ln>
            <a:noFill/>
          </a:ln>
        </p:spPr>
      </p:pic>
      <p:pic>
        <p:nvPicPr>
          <p:cNvPr id="540" name="Google Shape;540;g1f5d5abeb29_0_136"/>
          <p:cNvPicPr preferRelativeResize="0"/>
          <p:nvPr/>
        </p:nvPicPr>
        <p:blipFill rotWithShape="1">
          <a:blip r:embed="rId5">
            <a:alphaModFix/>
          </a:blip>
          <a:srcRect b="0" l="0" r="0" t="0"/>
          <a:stretch/>
        </p:blipFill>
        <p:spPr>
          <a:xfrm>
            <a:off x="10185991" y="7178550"/>
            <a:ext cx="914400" cy="914400"/>
          </a:xfrm>
          <a:prstGeom prst="rect">
            <a:avLst/>
          </a:prstGeom>
          <a:noFill/>
          <a:ln>
            <a:noFill/>
          </a:ln>
        </p:spPr>
      </p:pic>
      <p:sp>
        <p:nvSpPr>
          <p:cNvPr id="541" name="Google Shape;541;g1f5d5abeb29_0_136"/>
          <p:cNvSpPr txBox="1"/>
          <p:nvPr/>
        </p:nvSpPr>
        <p:spPr>
          <a:xfrm>
            <a:off x="5722550" y="9142900"/>
            <a:ext cx="684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Inter"/>
                <a:ea typeface="Inter"/>
                <a:cs typeface="Inter"/>
                <a:sym typeface="Inter"/>
              </a:rPr>
              <a:t>Wasm Runtime and latest state root for Parachains already stored on the relay chain.</a:t>
            </a:r>
            <a:endParaRPr sz="2400">
              <a:latin typeface="Inter"/>
              <a:ea typeface="Inter"/>
              <a:cs typeface="Inter"/>
              <a:sym typeface="Inter"/>
            </a:endParaRPr>
          </a:p>
        </p:txBody>
      </p:sp>
      <p:pic>
        <p:nvPicPr>
          <p:cNvPr descr="preencoded.png" id="542" name="Google Shape;542;g1f5d5abeb29_0_136"/>
          <p:cNvPicPr preferRelativeResize="0"/>
          <p:nvPr/>
        </p:nvPicPr>
        <p:blipFill rotWithShape="1">
          <a:blip r:embed="rId6">
            <a:alphaModFix/>
          </a:blip>
          <a:srcRect b="0" l="0" r="0" t="0"/>
          <a:stretch/>
        </p:blipFill>
        <p:spPr>
          <a:xfrm>
            <a:off x="0" y="0"/>
            <a:ext cx="18288000" cy="941333"/>
          </a:xfrm>
          <a:prstGeom prst="rect">
            <a:avLst/>
          </a:prstGeom>
          <a:noFill/>
          <a:ln>
            <a:noFill/>
          </a:ln>
        </p:spPr>
      </p:pic>
      <p:grpSp>
        <p:nvGrpSpPr>
          <p:cNvPr id="543" name="Google Shape;543;g1f5d5abeb29_0_136"/>
          <p:cNvGrpSpPr/>
          <p:nvPr/>
        </p:nvGrpSpPr>
        <p:grpSpPr>
          <a:xfrm rot="1576590">
            <a:off x="2819148" y="5247742"/>
            <a:ext cx="1517221" cy="1672244"/>
            <a:chOff x="5534372" y="1445626"/>
            <a:chExt cx="1611900" cy="1855500"/>
          </a:xfrm>
        </p:grpSpPr>
        <p:sp>
          <p:nvSpPr>
            <p:cNvPr id="544" name="Google Shape;544;g1f5d5abeb29_0_136"/>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f5d5abeb29_0_136"/>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f5d5abeb29_0_136"/>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Block of Txs</a:t>
              </a:r>
              <a:endParaRPr b="1" sz="2400">
                <a:solidFill>
                  <a:schemeClr val="dk1"/>
                </a:solidFill>
                <a:latin typeface="Roboto"/>
                <a:ea typeface="Roboto"/>
                <a:cs typeface="Roboto"/>
                <a:sym typeface="Roboto"/>
              </a:endParaRPr>
            </a:p>
          </p:txBody>
        </p:sp>
      </p:grpSp>
      <p:grpSp>
        <p:nvGrpSpPr>
          <p:cNvPr id="547" name="Google Shape;547;g1f5d5abeb29_0_136"/>
          <p:cNvGrpSpPr/>
          <p:nvPr/>
        </p:nvGrpSpPr>
        <p:grpSpPr>
          <a:xfrm rot="1576947">
            <a:off x="2071138" y="6841238"/>
            <a:ext cx="1517197" cy="1517076"/>
            <a:chOff x="1499200" y="6316300"/>
            <a:chExt cx="2743200" cy="2743200"/>
          </a:xfrm>
        </p:grpSpPr>
        <p:sp>
          <p:nvSpPr>
            <p:cNvPr id="548" name="Google Shape;548;g1f5d5abeb29_0_136"/>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2400"/>
                <a:t>PoV</a:t>
              </a:r>
              <a:endParaRPr sz="2400"/>
            </a:p>
          </p:txBody>
        </p:sp>
        <p:sp>
          <p:nvSpPr>
            <p:cNvPr id="549" name="Google Shape;549;g1f5d5abeb29_0_136"/>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550" name="Google Shape;550;g1f5d5abeb29_0_136"/>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g1f5d5abeb29_0_136"/>
            <p:cNvCxnSpPr>
              <a:stCxn id="552" idx="0"/>
              <a:endCxn id="550" idx="2"/>
            </p:cNvCxnSpPr>
            <p:nvPr/>
          </p:nvCxnSpPr>
          <p:spPr>
            <a:xfrm rot="-1577204">
              <a:off x="1939307" y="7267913"/>
              <a:ext cx="966664" cy="66547"/>
            </a:xfrm>
            <a:prstGeom prst="straightConnector1">
              <a:avLst/>
            </a:prstGeom>
            <a:noFill/>
            <a:ln cap="flat" cmpd="sng" w="9525">
              <a:solidFill>
                <a:srgbClr val="000000"/>
              </a:solidFill>
              <a:prstDash val="solid"/>
              <a:round/>
              <a:headEnd len="med" w="med" type="triangle"/>
              <a:tailEnd len="med" w="med" type="none"/>
            </a:ln>
          </p:spPr>
        </p:cxnSp>
        <p:cxnSp>
          <p:nvCxnSpPr>
            <p:cNvPr id="553" name="Google Shape;553;g1f5d5abeb29_0_136"/>
            <p:cNvCxnSpPr>
              <a:stCxn id="549" idx="0"/>
              <a:endCxn id="550" idx="2"/>
            </p:cNvCxnSpPr>
            <p:nvPr/>
          </p:nvCxnSpPr>
          <p:spPr>
            <a:xfrm flipH="1" rot="9220244">
              <a:off x="2789291" y="7136095"/>
              <a:ext cx="163011" cy="330182"/>
            </a:xfrm>
            <a:prstGeom prst="straightConnector1">
              <a:avLst/>
            </a:prstGeom>
            <a:noFill/>
            <a:ln cap="flat" cmpd="sng" w="9525">
              <a:solidFill>
                <a:srgbClr val="000000"/>
              </a:solidFill>
              <a:prstDash val="solid"/>
              <a:round/>
              <a:headEnd len="med" w="med" type="triangle"/>
              <a:tailEnd len="med" w="med" type="none"/>
            </a:ln>
          </p:spPr>
        </p:cxnSp>
        <p:cxnSp>
          <p:nvCxnSpPr>
            <p:cNvPr id="554" name="Google Shape;554;g1f5d5abeb29_0_136"/>
            <p:cNvCxnSpPr>
              <a:stCxn id="555" idx="0"/>
              <a:endCxn id="550" idx="2"/>
            </p:cNvCxnSpPr>
            <p:nvPr/>
          </p:nvCxnSpPr>
          <p:spPr>
            <a:xfrm rot="9222652">
              <a:off x="2998416" y="6937814"/>
              <a:ext cx="640775" cy="727044"/>
            </a:xfrm>
            <a:prstGeom prst="straightConnector1">
              <a:avLst/>
            </a:prstGeom>
            <a:noFill/>
            <a:ln cap="flat" cmpd="sng" w="9525">
              <a:solidFill>
                <a:srgbClr val="000000"/>
              </a:solidFill>
              <a:prstDash val="solid"/>
              <a:round/>
              <a:headEnd len="med" w="med" type="triangle"/>
              <a:tailEnd len="med" w="med" type="none"/>
            </a:ln>
          </p:spPr>
        </p:cxnSp>
        <p:sp>
          <p:nvSpPr>
            <p:cNvPr id="552" name="Google Shape;552;g1f5d5abeb29_0_136"/>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555" name="Google Shape;555;g1f5d5abeb29_0_136"/>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sp>
        <p:nvSpPr>
          <p:cNvPr id="556" name="Google Shape;556;g1f5d5abeb29_0_136"/>
          <p:cNvSpPr/>
          <p:nvPr/>
        </p:nvSpPr>
        <p:spPr>
          <a:xfrm rot="1681561">
            <a:off x="3863627" y="7216604"/>
            <a:ext cx="805112" cy="402494"/>
          </a:xfrm>
          <a:prstGeom prst="rightArrow">
            <a:avLst>
              <a:gd fmla="val 50000" name="adj1"/>
              <a:gd fmla="val 50000" name="adj2"/>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g1f5d5abeb29_0_136"/>
          <p:cNvGrpSpPr/>
          <p:nvPr/>
        </p:nvGrpSpPr>
        <p:grpSpPr>
          <a:xfrm>
            <a:off x="7481394" y="2493441"/>
            <a:ext cx="1517281" cy="1672177"/>
            <a:chOff x="5534372" y="1445626"/>
            <a:chExt cx="1611900" cy="1855500"/>
          </a:xfrm>
        </p:grpSpPr>
        <p:sp>
          <p:nvSpPr>
            <p:cNvPr id="558" name="Google Shape;558;g1f5d5abeb29_0_136"/>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f5d5abeb29_0_136"/>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f5d5abeb29_0_136"/>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Block of Txs</a:t>
              </a:r>
              <a:endParaRPr b="1" sz="2400">
                <a:solidFill>
                  <a:schemeClr val="dk1"/>
                </a:solidFill>
                <a:latin typeface="Roboto"/>
                <a:ea typeface="Roboto"/>
                <a:cs typeface="Roboto"/>
                <a:sym typeface="Roboto"/>
              </a:endParaRPr>
            </a:p>
          </p:txBody>
        </p:sp>
      </p:grpSp>
      <p:grpSp>
        <p:nvGrpSpPr>
          <p:cNvPr id="561" name="Google Shape;561;g1f5d5abeb29_0_136"/>
          <p:cNvGrpSpPr/>
          <p:nvPr/>
        </p:nvGrpSpPr>
        <p:grpSpPr>
          <a:xfrm rot="622">
            <a:off x="9289284" y="2648233"/>
            <a:ext cx="1517264" cy="1517264"/>
            <a:chOff x="1499200" y="6316300"/>
            <a:chExt cx="2743200" cy="2743200"/>
          </a:xfrm>
        </p:grpSpPr>
        <p:sp>
          <p:nvSpPr>
            <p:cNvPr id="562" name="Google Shape;562;g1f5d5abeb29_0_136"/>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2400"/>
                <a:t>PoV</a:t>
              </a:r>
              <a:endParaRPr sz="2400"/>
            </a:p>
          </p:txBody>
        </p:sp>
        <p:sp>
          <p:nvSpPr>
            <p:cNvPr id="563" name="Google Shape;563;g1f5d5abeb29_0_136"/>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564" name="Google Shape;564;g1f5d5abeb29_0_136"/>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g1f5d5abeb29_0_136"/>
            <p:cNvCxnSpPr>
              <a:stCxn id="566" idx="0"/>
              <a:endCxn id="564" idx="2"/>
            </p:cNvCxnSpPr>
            <p:nvPr/>
          </p:nvCxnSpPr>
          <p:spPr>
            <a:xfrm flipH="1" rot="10798849">
              <a:off x="1974589" y="7117136"/>
              <a:ext cx="896100" cy="368100"/>
            </a:xfrm>
            <a:prstGeom prst="straightConnector1">
              <a:avLst/>
            </a:prstGeom>
            <a:noFill/>
            <a:ln cap="flat" cmpd="sng" w="9525">
              <a:solidFill>
                <a:srgbClr val="000000"/>
              </a:solidFill>
              <a:prstDash val="solid"/>
              <a:round/>
              <a:headEnd len="med" w="med" type="triangle"/>
              <a:tailEnd len="med" w="med" type="none"/>
            </a:ln>
          </p:spPr>
        </p:cxnSp>
        <p:cxnSp>
          <p:nvCxnSpPr>
            <p:cNvPr id="567" name="Google Shape;567;g1f5d5abeb29_0_136"/>
            <p:cNvCxnSpPr>
              <a:stCxn id="563" idx="0"/>
              <a:endCxn id="564"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568" name="Google Shape;568;g1f5d5abeb29_0_136"/>
            <p:cNvCxnSpPr>
              <a:stCxn id="569" idx="0"/>
              <a:endCxn id="564"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566" name="Google Shape;566;g1f5d5abeb29_0_136"/>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569" name="Google Shape;569;g1f5d5abeb29_0_136"/>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sp>
        <p:nvSpPr>
          <p:cNvPr id="570" name="Google Shape;570;g1f5d5abeb29_0_136"/>
          <p:cNvSpPr/>
          <p:nvPr/>
        </p:nvSpPr>
        <p:spPr>
          <a:xfrm rot="5398719">
            <a:off x="8741402" y="4461758"/>
            <a:ext cx="805200" cy="402600"/>
          </a:xfrm>
          <a:prstGeom prst="rightArrow">
            <a:avLst>
              <a:gd fmla="val 50000" name="adj1"/>
              <a:gd fmla="val 50000" name="adj2"/>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g1f5d5abeb29_0_136"/>
          <p:cNvGrpSpPr/>
          <p:nvPr/>
        </p:nvGrpSpPr>
        <p:grpSpPr>
          <a:xfrm rot="-1614978">
            <a:off x="14074389" y="5243171"/>
            <a:ext cx="1516870" cy="1671923"/>
            <a:chOff x="5534372" y="1445626"/>
            <a:chExt cx="1611900" cy="1855500"/>
          </a:xfrm>
        </p:grpSpPr>
        <p:sp>
          <p:nvSpPr>
            <p:cNvPr id="572" name="Google Shape;572;g1f5d5abeb29_0_136"/>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f5d5abeb29_0_136"/>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1f5d5abeb29_0_136"/>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Roboto"/>
                  <a:ea typeface="Roboto"/>
                  <a:cs typeface="Roboto"/>
                  <a:sym typeface="Roboto"/>
                </a:rPr>
                <a:t>Block of Txs</a:t>
              </a:r>
              <a:endParaRPr b="1" sz="2400">
                <a:solidFill>
                  <a:schemeClr val="dk1"/>
                </a:solidFill>
                <a:latin typeface="Roboto"/>
                <a:ea typeface="Roboto"/>
                <a:cs typeface="Roboto"/>
                <a:sym typeface="Roboto"/>
              </a:endParaRPr>
            </a:p>
          </p:txBody>
        </p:sp>
      </p:grpSp>
      <p:grpSp>
        <p:nvGrpSpPr>
          <p:cNvPr id="575" name="Google Shape;575;g1f5d5abeb29_0_136"/>
          <p:cNvGrpSpPr/>
          <p:nvPr/>
        </p:nvGrpSpPr>
        <p:grpSpPr>
          <a:xfrm rot="-1615027">
            <a:off x="14840756" y="6827496"/>
            <a:ext cx="1517330" cy="1517330"/>
            <a:chOff x="1499200" y="6316300"/>
            <a:chExt cx="2743200" cy="2743200"/>
          </a:xfrm>
        </p:grpSpPr>
        <p:sp>
          <p:nvSpPr>
            <p:cNvPr id="576" name="Google Shape;576;g1f5d5abeb29_0_136"/>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2400"/>
                <a:t>PoV</a:t>
              </a:r>
              <a:endParaRPr sz="2400"/>
            </a:p>
          </p:txBody>
        </p:sp>
        <p:sp>
          <p:nvSpPr>
            <p:cNvPr id="577" name="Google Shape;577;g1f5d5abeb29_0_136"/>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578" name="Google Shape;578;g1f5d5abeb29_0_136"/>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g1f5d5abeb29_0_136"/>
            <p:cNvCxnSpPr>
              <a:stCxn id="580" idx="0"/>
              <a:endCxn id="578" idx="2"/>
            </p:cNvCxnSpPr>
            <p:nvPr/>
          </p:nvCxnSpPr>
          <p:spPr>
            <a:xfrm flipH="1" rot="-9185678">
              <a:off x="2106558" y="6934106"/>
              <a:ext cx="632461" cy="734160"/>
            </a:xfrm>
            <a:prstGeom prst="straightConnector1">
              <a:avLst/>
            </a:prstGeom>
            <a:noFill/>
            <a:ln cap="flat" cmpd="sng" w="9525">
              <a:solidFill>
                <a:srgbClr val="000000"/>
              </a:solidFill>
              <a:prstDash val="solid"/>
              <a:round/>
              <a:headEnd len="med" w="med" type="triangle"/>
              <a:tailEnd len="med" w="med" type="none"/>
            </a:ln>
          </p:spPr>
        </p:cxnSp>
        <p:cxnSp>
          <p:nvCxnSpPr>
            <p:cNvPr id="581" name="Google Shape;581;g1f5d5abeb29_0_136"/>
            <p:cNvCxnSpPr>
              <a:stCxn id="577" idx="0"/>
              <a:endCxn id="578" idx="2"/>
            </p:cNvCxnSpPr>
            <p:nvPr/>
          </p:nvCxnSpPr>
          <p:spPr>
            <a:xfrm rot="-9181186">
              <a:off x="2787478" y="7137033"/>
              <a:ext cx="166636" cy="328305"/>
            </a:xfrm>
            <a:prstGeom prst="straightConnector1">
              <a:avLst/>
            </a:prstGeom>
            <a:noFill/>
            <a:ln cap="flat" cmpd="sng" w="9525">
              <a:solidFill>
                <a:srgbClr val="000000"/>
              </a:solidFill>
              <a:prstDash val="solid"/>
              <a:round/>
              <a:headEnd len="med" w="med" type="triangle"/>
              <a:tailEnd len="med" w="med" type="none"/>
            </a:ln>
          </p:spPr>
        </p:cxnSp>
        <p:cxnSp>
          <p:nvCxnSpPr>
            <p:cNvPr id="582" name="Google Shape;582;g1f5d5abeb29_0_136"/>
            <p:cNvCxnSpPr>
              <a:stCxn id="583" idx="0"/>
              <a:endCxn id="578" idx="2"/>
            </p:cNvCxnSpPr>
            <p:nvPr/>
          </p:nvCxnSpPr>
          <p:spPr>
            <a:xfrm flipH="1" rot="1614437">
              <a:off x="2835871" y="7262629"/>
              <a:ext cx="965864" cy="77415"/>
            </a:xfrm>
            <a:prstGeom prst="straightConnector1">
              <a:avLst/>
            </a:prstGeom>
            <a:noFill/>
            <a:ln cap="flat" cmpd="sng" w="9525">
              <a:solidFill>
                <a:srgbClr val="000000"/>
              </a:solidFill>
              <a:prstDash val="solid"/>
              <a:round/>
              <a:headEnd len="med" w="med" type="triangle"/>
              <a:tailEnd len="med" w="med" type="none"/>
            </a:ln>
          </p:spPr>
        </p:cxnSp>
        <p:sp>
          <p:nvSpPr>
            <p:cNvPr id="580" name="Google Shape;580;g1f5d5abeb29_0_136"/>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583" name="Google Shape;583;g1f5d5abeb29_0_136"/>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sp>
        <p:nvSpPr>
          <p:cNvPr id="584" name="Google Shape;584;g1f5d5abeb29_0_136"/>
          <p:cNvSpPr/>
          <p:nvPr/>
        </p:nvSpPr>
        <p:spPr>
          <a:xfrm rot="9136217">
            <a:off x="13627497" y="7216436"/>
            <a:ext cx="805285" cy="402838"/>
          </a:xfrm>
          <a:prstGeom prst="rightArrow">
            <a:avLst>
              <a:gd fmla="val 50000" name="adj1"/>
              <a:gd fmla="val 50000" name="adj2"/>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f5d5abeb29_0_136"/>
          <p:cNvSpPr/>
          <p:nvPr/>
        </p:nvSpPr>
        <p:spPr>
          <a:xfrm>
            <a:off x="7284175" y="8270763"/>
            <a:ext cx="738300" cy="738300"/>
          </a:xfrm>
          <a:prstGeom prst="rect">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ROOT</a:t>
            </a:r>
            <a:endParaRPr>
              <a:solidFill>
                <a:schemeClr val="lt1"/>
              </a:solidFill>
            </a:endParaRPr>
          </a:p>
        </p:txBody>
      </p:sp>
      <p:sp>
        <p:nvSpPr>
          <p:cNvPr id="586" name="Google Shape;586;g1f5d5abeb29_0_136"/>
          <p:cNvSpPr/>
          <p:nvPr/>
        </p:nvSpPr>
        <p:spPr>
          <a:xfrm>
            <a:off x="8779113" y="8248750"/>
            <a:ext cx="738300" cy="738300"/>
          </a:xfrm>
          <a:prstGeom prst="rect">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ROOT</a:t>
            </a:r>
            <a:endParaRPr>
              <a:solidFill>
                <a:schemeClr val="lt1"/>
              </a:solidFill>
            </a:endParaRPr>
          </a:p>
        </p:txBody>
      </p:sp>
      <p:sp>
        <p:nvSpPr>
          <p:cNvPr id="587" name="Google Shape;587;g1f5d5abeb29_0_136"/>
          <p:cNvSpPr/>
          <p:nvPr/>
        </p:nvSpPr>
        <p:spPr>
          <a:xfrm>
            <a:off x="10274063" y="8248763"/>
            <a:ext cx="738300" cy="7383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ROOT</a:t>
            </a:r>
            <a:endParaRPr>
              <a:solidFill>
                <a:schemeClr val="lt1"/>
              </a:solidFill>
            </a:endParaRPr>
          </a:p>
        </p:txBody>
      </p:sp>
      <p:sp>
        <p:nvSpPr>
          <p:cNvPr id="588" name="Google Shape;588;g1f5d5abeb29_0_136"/>
          <p:cNvSpPr/>
          <p:nvPr/>
        </p:nvSpPr>
        <p:spPr>
          <a:xfrm>
            <a:off x="12285500" y="979550"/>
            <a:ext cx="4159200" cy="1133400"/>
          </a:xfrm>
          <a:prstGeom prst="rect">
            <a:avLst/>
          </a:prstGeom>
          <a:noFill/>
          <a:ln>
            <a:noFill/>
          </a:ln>
        </p:spPr>
        <p:txBody>
          <a:bodyPr anchorCtr="0" anchor="t" bIns="0" lIns="0" spcFirstLastPara="1" rIns="0" wrap="square" tIns="0">
            <a:noAutofit/>
          </a:bodyPr>
          <a:lstStyle/>
          <a:p>
            <a:pPr indent="0" lvl="0" marL="0" marR="381000" rtl="0" algn="l">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Parachains submit new blocks with a proof-of-validity to the network.</a:t>
            </a:r>
            <a:endParaRPr sz="3600">
              <a:solidFill>
                <a:srgbClr val="383751"/>
              </a:solidFill>
              <a:latin typeface="Inter Light"/>
              <a:ea typeface="Inter Light"/>
              <a:cs typeface="Inter Light"/>
              <a:sym typeface="Int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1f5eee5bdbf_0_200"/>
          <p:cNvSpPr/>
          <p:nvPr/>
        </p:nvSpPr>
        <p:spPr>
          <a:xfrm>
            <a:off x="4149520" y="514559"/>
            <a:ext cx="9988800" cy="99909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f5eee5bdbf_0_200"/>
          <p:cNvSpPr/>
          <p:nvPr/>
        </p:nvSpPr>
        <p:spPr>
          <a:xfrm>
            <a:off x="8878020" y="762491"/>
            <a:ext cx="540300" cy="5406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f5eee5bdbf_0_200"/>
          <p:cNvSpPr/>
          <p:nvPr/>
        </p:nvSpPr>
        <p:spPr>
          <a:xfrm rot="3599449">
            <a:off x="12665544" y="2934075"/>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f5eee5bdbf_0_200"/>
          <p:cNvSpPr/>
          <p:nvPr/>
        </p:nvSpPr>
        <p:spPr>
          <a:xfrm rot="-3599449">
            <a:off x="5090516" y="2895911"/>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g1f5eee5bdbf_0_200"/>
          <p:cNvPicPr preferRelativeResize="0"/>
          <p:nvPr/>
        </p:nvPicPr>
        <p:blipFill rotWithShape="1">
          <a:blip r:embed="rId3">
            <a:alphaModFix/>
          </a:blip>
          <a:srcRect b="0" l="0" r="0" t="0"/>
          <a:stretch/>
        </p:blipFill>
        <p:spPr>
          <a:xfrm>
            <a:off x="6967516" y="2421953"/>
            <a:ext cx="914400" cy="914400"/>
          </a:xfrm>
          <a:prstGeom prst="rect">
            <a:avLst/>
          </a:prstGeom>
          <a:noFill/>
          <a:ln>
            <a:noFill/>
          </a:ln>
        </p:spPr>
      </p:pic>
      <p:pic>
        <p:nvPicPr>
          <p:cNvPr id="599" name="Google Shape;599;g1f5eee5bdbf_0_200"/>
          <p:cNvPicPr preferRelativeResize="0"/>
          <p:nvPr/>
        </p:nvPicPr>
        <p:blipFill rotWithShape="1">
          <a:blip r:embed="rId4">
            <a:alphaModFix/>
          </a:blip>
          <a:srcRect b="0" l="0" r="0" t="0"/>
          <a:stretch/>
        </p:blipFill>
        <p:spPr>
          <a:xfrm>
            <a:off x="8691053" y="2377950"/>
            <a:ext cx="914400" cy="914400"/>
          </a:xfrm>
          <a:prstGeom prst="rect">
            <a:avLst/>
          </a:prstGeom>
          <a:noFill/>
          <a:ln>
            <a:noFill/>
          </a:ln>
        </p:spPr>
      </p:pic>
      <p:pic>
        <p:nvPicPr>
          <p:cNvPr id="600" name="Google Shape;600;g1f5eee5bdbf_0_200"/>
          <p:cNvPicPr preferRelativeResize="0"/>
          <p:nvPr/>
        </p:nvPicPr>
        <p:blipFill rotWithShape="1">
          <a:blip r:embed="rId5">
            <a:alphaModFix/>
          </a:blip>
          <a:srcRect b="0" l="0" r="0" t="0"/>
          <a:stretch/>
        </p:blipFill>
        <p:spPr>
          <a:xfrm>
            <a:off x="10414566" y="2377950"/>
            <a:ext cx="914400" cy="914400"/>
          </a:xfrm>
          <a:prstGeom prst="rect">
            <a:avLst/>
          </a:prstGeom>
          <a:noFill/>
          <a:ln>
            <a:noFill/>
          </a:ln>
        </p:spPr>
      </p:pic>
      <p:pic>
        <p:nvPicPr>
          <p:cNvPr descr="preencoded.png" id="601" name="Google Shape;601;g1f5eee5bdbf_0_200"/>
          <p:cNvPicPr preferRelativeResize="0"/>
          <p:nvPr/>
        </p:nvPicPr>
        <p:blipFill rotWithShape="1">
          <a:blip r:embed="rId6">
            <a:alphaModFix/>
          </a:blip>
          <a:srcRect b="0" l="0" r="0" t="0"/>
          <a:stretch/>
        </p:blipFill>
        <p:spPr>
          <a:xfrm>
            <a:off x="0" y="0"/>
            <a:ext cx="18288000" cy="941333"/>
          </a:xfrm>
          <a:prstGeom prst="rect">
            <a:avLst/>
          </a:prstGeom>
          <a:noFill/>
          <a:ln>
            <a:noFill/>
          </a:ln>
        </p:spPr>
      </p:pic>
      <p:grpSp>
        <p:nvGrpSpPr>
          <p:cNvPr id="602" name="Google Shape;602;g1f5eee5bdbf_0_200"/>
          <p:cNvGrpSpPr/>
          <p:nvPr/>
        </p:nvGrpSpPr>
        <p:grpSpPr>
          <a:xfrm>
            <a:off x="6967591" y="3408551"/>
            <a:ext cx="914431" cy="1007722"/>
            <a:chOff x="5534372" y="1445626"/>
            <a:chExt cx="1611900" cy="1855500"/>
          </a:xfrm>
        </p:grpSpPr>
        <p:sp>
          <p:nvSpPr>
            <p:cNvPr id="603" name="Google Shape;603;g1f5eee5bdbf_0_20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1f5eee5bdbf_0_200"/>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f5eee5bdbf_0_20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606" name="Google Shape;606;g1f5eee5bdbf_0_200"/>
          <p:cNvGrpSpPr/>
          <p:nvPr/>
        </p:nvGrpSpPr>
        <p:grpSpPr>
          <a:xfrm rot="1031">
            <a:off x="6967444" y="4497357"/>
            <a:ext cx="914309" cy="914309"/>
            <a:chOff x="1499200" y="6316300"/>
            <a:chExt cx="2743200" cy="2743200"/>
          </a:xfrm>
        </p:grpSpPr>
        <p:sp>
          <p:nvSpPr>
            <p:cNvPr id="607" name="Google Shape;607;g1f5eee5bdbf_0_20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608" name="Google Shape;608;g1f5eee5bdbf_0_200"/>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609" name="Google Shape;609;g1f5eee5bdbf_0_200"/>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g1f5eee5bdbf_0_200"/>
            <p:cNvCxnSpPr>
              <a:stCxn id="611" idx="0"/>
              <a:endCxn id="609" idx="2"/>
            </p:cNvCxnSpPr>
            <p:nvPr/>
          </p:nvCxnSpPr>
          <p:spPr>
            <a:xfrm flipH="1" rot="10798849">
              <a:off x="1974589" y="7117436"/>
              <a:ext cx="896100" cy="367800"/>
            </a:xfrm>
            <a:prstGeom prst="straightConnector1">
              <a:avLst/>
            </a:prstGeom>
            <a:noFill/>
            <a:ln cap="flat" cmpd="sng" w="9525">
              <a:solidFill>
                <a:srgbClr val="000000"/>
              </a:solidFill>
              <a:prstDash val="solid"/>
              <a:round/>
              <a:headEnd len="med" w="med" type="triangle"/>
              <a:tailEnd len="med" w="med" type="none"/>
            </a:ln>
          </p:spPr>
        </p:cxnSp>
        <p:cxnSp>
          <p:nvCxnSpPr>
            <p:cNvPr id="612" name="Google Shape;612;g1f5eee5bdbf_0_200"/>
            <p:cNvCxnSpPr>
              <a:stCxn id="608" idx="0"/>
              <a:endCxn id="609"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13" name="Google Shape;613;g1f5eee5bdbf_0_200"/>
            <p:cNvCxnSpPr>
              <a:stCxn id="614" idx="0"/>
              <a:endCxn id="609"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611" name="Google Shape;611;g1f5eee5bdbf_0_200"/>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614" name="Google Shape;614;g1f5eee5bdbf_0_200"/>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grpSp>
        <p:nvGrpSpPr>
          <p:cNvPr id="615" name="Google Shape;615;g1f5eee5bdbf_0_200"/>
          <p:cNvGrpSpPr/>
          <p:nvPr/>
        </p:nvGrpSpPr>
        <p:grpSpPr>
          <a:xfrm>
            <a:off x="8695251" y="3408556"/>
            <a:ext cx="911691" cy="1004753"/>
            <a:chOff x="5534372" y="1445626"/>
            <a:chExt cx="1611900" cy="1855500"/>
          </a:xfrm>
        </p:grpSpPr>
        <p:sp>
          <p:nvSpPr>
            <p:cNvPr id="616" name="Google Shape;616;g1f5eee5bdbf_0_20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1f5eee5bdbf_0_200"/>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f5eee5bdbf_0_20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619" name="Google Shape;619;g1f5eee5bdbf_0_200"/>
          <p:cNvGrpSpPr/>
          <p:nvPr/>
        </p:nvGrpSpPr>
        <p:grpSpPr>
          <a:xfrm rot="1035">
            <a:off x="8697775" y="4506882"/>
            <a:ext cx="911565" cy="911565"/>
            <a:chOff x="1499200" y="6316300"/>
            <a:chExt cx="2743200" cy="2743200"/>
          </a:xfrm>
        </p:grpSpPr>
        <p:sp>
          <p:nvSpPr>
            <p:cNvPr id="620" name="Google Shape;620;g1f5eee5bdbf_0_20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621" name="Google Shape;621;g1f5eee5bdbf_0_200"/>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622" name="Google Shape;622;g1f5eee5bdbf_0_200"/>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3" name="Google Shape;623;g1f5eee5bdbf_0_200"/>
            <p:cNvCxnSpPr>
              <a:stCxn id="624" idx="0"/>
              <a:endCxn id="622" idx="2"/>
            </p:cNvCxnSpPr>
            <p:nvPr/>
          </p:nvCxnSpPr>
          <p:spPr>
            <a:xfrm flipH="1" rot="10798849">
              <a:off x="1974589" y="7117436"/>
              <a:ext cx="896100" cy="367800"/>
            </a:xfrm>
            <a:prstGeom prst="straightConnector1">
              <a:avLst/>
            </a:prstGeom>
            <a:noFill/>
            <a:ln cap="flat" cmpd="sng" w="9525">
              <a:solidFill>
                <a:srgbClr val="000000"/>
              </a:solidFill>
              <a:prstDash val="solid"/>
              <a:round/>
              <a:headEnd len="med" w="med" type="triangle"/>
              <a:tailEnd len="med" w="med" type="none"/>
            </a:ln>
          </p:spPr>
        </p:cxnSp>
        <p:cxnSp>
          <p:nvCxnSpPr>
            <p:cNvPr id="625" name="Google Shape;625;g1f5eee5bdbf_0_200"/>
            <p:cNvCxnSpPr>
              <a:stCxn id="621" idx="0"/>
              <a:endCxn id="622"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26" name="Google Shape;626;g1f5eee5bdbf_0_200"/>
            <p:cNvCxnSpPr>
              <a:stCxn id="627" idx="0"/>
              <a:endCxn id="622"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624" name="Google Shape;624;g1f5eee5bdbf_0_200"/>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627" name="Google Shape;627;g1f5eee5bdbf_0_200"/>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grpSp>
        <p:nvGrpSpPr>
          <p:cNvPr id="628" name="Google Shape;628;g1f5eee5bdbf_0_200"/>
          <p:cNvGrpSpPr/>
          <p:nvPr/>
        </p:nvGrpSpPr>
        <p:grpSpPr>
          <a:xfrm rot="612">
            <a:off x="10417281" y="3408628"/>
            <a:ext cx="906049" cy="998816"/>
            <a:chOff x="5534372" y="1445626"/>
            <a:chExt cx="1611900" cy="1855500"/>
          </a:xfrm>
        </p:grpSpPr>
        <p:sp>
          <p:nvSpPr>
            <p:cNvPr id="629" name="Google Shape;629;g1f5eee5bdbf_0_20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1f5eee5bdbf_0_200"/>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f5eee5bdbf_0_20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632" name="Google Shape;632;g1f5eee5bdbf_0_200"/>
          <p:cNvGrpSpPr/>
          <p:nvPr/>
        </p:nvGrpSpPr>
        <p:grpSpPr>
          <a:xfrm>
            <a:off x="10422579" y="4500258"/>
            <a:ext cx="906353" cy="906353"/>
            <a:chOff x="1499200" y="6316300"/>
            <a:chExt cx="2743200" cy="2743200"/>
          </a:xfrm>
        </p:grpSpPr>
        <p:sp>
          <p:nvSpPr>
            <p:cNvPr id="633" name="Google Shape;633;g1f5eee5bdbf_0_20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634" name="Google Shape;634;g1f5eee5bdbf_0_200"/>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635" name="Google Shape;635;g1f5eee5bdbf_0_200"/>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g1f5eee5bdbf_0_200"/>
            <p:cNvCxnSpPr>
              <a:stCxn id="637" idx="0"/>
              <a:endCxn id="635" idx="2"/>
            </p:cNvCxnSpPr>
            <p:nvPr/>
          </p:nvCxnSpPr>
          <p:spPr>
            <a:xfrm flipH="1" rot="10800000">
              <a:off x="1974589" y="7117286"/>
              <a:ext cx="896100" cy="368100"/>
            </a:xfrm>
            <a:prstGeom prst="straightConnector1">
              <a:avLst/>
            </a:prstGeom>
            <a:noFill/>
            <a:ln cap="flat" cmpd="sng" w="9525">
              <a:solidFill>
                <a:srgbClr val="000000"/>
              </a:solidFill>
              <a:prstDash val="solid"/>
              <a:round/>
              <a:headEnd len="med" w="med" type="triangle"/>
              <a:tailEnd len="med" w="med" type="none"/>
            </a:ln>
          </p:spPr>
        </p:cxnSp>
        <p:cxnSp>
          <p:nvCxnSpPr>
            <p:cNvPr id="638" name="Google Shape;638;g1f5eee5bdbf_0_200"/>
            <p:cNvCxnSpPr>
              <a:stCxn id="634" idx="0"/>
              <a:endCxn id="635"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39" name="Google Shape;639;g1f5eee5bdbf_0_200"/>
            <p:cNvCxnSpPr>
              <a:stCxn id="640" idx="0"/>
              <a:endCxn id="635" idx="2"/>
            </p:cNvCxnSpPr>
            <p:nvPr/>
          </p:nvCxnSpPr>
          <p:spPr>
            <a:xfrm rot="10800000">
              <a:off x="2870903" y="7117286"/>
              <a:ext cx="896100" cy="368100"/>
            </a:xfrm>
            <a:prstGeom prst="straightConnector1">
              <a:avLst/>
            </a:prstGeom>
            <a:noFill/>
            <a:ln cap="flat" cmpd="sng" w="9525">
              <a:solidFill>
                <a:srgbClr val="000000"/>
              </a:solidFill>
              <a:prstDash val="solid"/>
              <a:round/>
              <a:headEnd len="med" w="med" type="triangle"/>
              <a:tailEnd len="med" w="med" type="none"/>
            </a:ln>
          </p:spPr>
        </p:cxnSp>
        <p:sp>
          <p:nvSpPr>
            <p:cNvPr id="637" name="Google Shape;637;g1f5eee5bdbf_0_200"/>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640" name="Google Shape;640;g1f5eee5bdbf_0_200"/>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sp>
        <p:nvSpPr>
          <p:cNvPr id="641" name="Google Shape;641;g1f5eee5bdbf_0_200"/>
          <p:cNvSpPr/>
          <p:nvPr/>
        </p:nvSpPr>
        <p:spPr>
          <a:xfrm>
            <a:off x="44551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1f5eee5bdbf_0_200"/>
          <p:cNvSpPr/>
          <p:nvPr/>
        </p:nvSpPr>
        <p:spPr>
          <a:xfrm>
            <a:off x="44551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1f5eee5bdbf_0_200"/>
          <p:cNvSpPr/>
          <p:nvPr/>
        </p:nvSpPr>
        <p:spPr>
          <a:xfrm>
            <a:off x="44551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f5eee5bdbf_0_200"/>
          <p:cNvSpPr/>
          <p:nvPr/>
        </p:nvSpPr>
        <p:spPr>
          <a:xfrm>
            <a:off x="44551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1f5eee5bdbf_0_200"/>
          <p:cNvSpPr/>
          <p:nvPr/>
        </p:nvSpPr>
        <p:spPr>
          <a:xfrm>
            <a:off x="44551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f5eee5bdbf_0_200"/>
          <p:cNvSpPr/>
          <p:nvPr/>
        </p:nvSpPr>
        <p:spPr>
          <a:xfrm>
            <a:off x="50501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f5eee5bdbf_0_200"/>
          <p:cNvSpPr/>
          <p:nvPr/>
        </p:nvSpPr>
        <p:spPr>
          <a:xfrm>
            <a:off x="50501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1f5eee5bdbf_0_200"/>
          <p:cNvSpPr/>
          <p:nvPr/>
        </p:nvSpPr>
        <p:spPr>
          <a:xfrm>
            <a:off x="50501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1f5eee5bdbf_0_200"/>
          <p:cNvSpPr/>
          <p:nvPr/>
        </p:nvSpPr>
        <p:spPr>
          <a:xfrm>
            <a:off x="50501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f5eee5bdbf_0_200"/>
          <p:cNvSpPr/>
          <p:nvPr/>
        </p:nvSpPr>
        <p:spPr>
          <a:xfrm>
            <a:off x="50501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f5eee5bdbf_0_200"/>
          <p:cNvSpPr/>
          <p:nvPr/>
        </p:nvSpPr>
        <p:spPr>
          <a:xfrm>
            <a:off x="56452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f5eee5bdbf_0_200"/>
          <p:cNvSpPr/>
          <p:nvPr/>
        </p:nvSpPr>
        <p:spPr>
          <a:xfrm>
            <a:off x="56452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f5eee5bdbf_0_200"/>
          <p:cNvSpPr/>
          <p:nvPr/>
        </p:nvSpPr>
        <p:spPr>
          <a:xfrm>
            <a:off x="56452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f5eee5bdbf_0_200"/>
          <p:cNvSpPr/>
          <p:nvPr/>
        </p:nvSpPr>
        <p:spPr>
          <a:xfrm>
            <a:off x="56452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f5eee5bdbf_0_200"/>
          <p:cNvSpPr/>
          <p:nvPr/>
        </p:nvSpPr>
        <p:spPr>
          <a:xfrm>
            <a:off x="56452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1f5eee5bdbf_0_200"/>
          <p:cNvSpPr/>
          <p:nvPr/>
        </p:nvSpPr>
        <p:spPr>
          <a:xfrm>
            <a:off x="62402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1f5eee5bdbf_0_200"/>
          <p:cNvSpPr/>
          <p:nvPr/>
        </p:nvSpPr>
        <p:spPr>
          <a:xfrm>
            <a:off x="62402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1f5eee5bdbf_0_200"/>
          <p:cNvSpPr/>
          <p:nvPr/>
        </p:nvSpPr>
        <p:spPr>
          <a:xfrm>
            <a:off x="62402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1f5eee5bdbf_0_200"/>
          <p:cNvSpPr/>
          <p:nvPr/>
        </p:nvSpPr>
        <p:spPr>
          <a:xfrm>
            <a:off x="62402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f5eee5bdbf_0_200"/>
          <p:cNvSpPr/>
          <p:nvPr/>
        </p:nvSpPr>
        <p:spPr>
          <a:xfrm>
            <a:off x="62402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f5eee5bdbf_0_200"/>
          <p:cNvSpPr/>
          <p:nvPr/>
        </p:nvSpPr>
        <p:spPr>
          <a:xfrm>
            <a:off x="68353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1f5eee5bdbf_0_200"/>
          <p:cNvSpPr/>
          <p:nvPr/>
        </p:nvSpPr>
        <p:spPr>
          <a:xfrm>
            <a:off x="68353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1f5eee5bdbf_0_200"/>
          <p:cNvSpPr/>
          <p:nvPr/>
        </p:nvSpPr>
        <p:spPr>
          <a:xfrm>
            <a:off x="68353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f5eee5bdbf_0_200"/>
          <p:cNvSpPr/>
          <p:nvPr/>
        </p:nvSpPr>
        <p:spPr>
          <a:xfrm>
            <a:off x="68353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f5eee5bdbf_0_200"/>
          <p:cNvSpPr/>
          <p:nvPr/>
        </p:nvSpPr>
        <p:spPr>
          <a:xfrm>
            <a:off x="68353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1f5eee5bdbf_0_200"/>
          <p:cNvSpPr/>
          <p:nvPr/>
        </p:nvSpPr>
        <p:spPr>
          <a:xfrm>
            <a:off x="74303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f5eee5bdbf_0_200"/>
          <p:cNvSpPr/>
          <p:nvPr/>
        </p:nvSpPr>
        <p:spPr>
          <a:xfrm>
            <a:off x="74303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f5eee5bdbf_0_200"/>
          <p:cNvSpPr/>
          <p:nvPr/>
        </p:nvSpPr>
        <p:spPr>
          <a:xfrm>
            <a:off x="74303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1f5eee5bdbf_0_200"/>
          <p:cNvSpPr/>
          <p:nvPr/>
        </p:nvSpPr>
        <p:spPr>
          <a:xfrm>
            <a:off x="74303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f5eee5bdbf_0_200"/>
          <p:cNvSpPr/>
          <p:nvPr/>
        </p:nvSpPr>
        <p:spPr>
          <a:xfrm>
            <a:off x="74303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f5eee5bdbf_0_200"/>
          <p:cNvSpPr/>
          <p:nvPr/>
        </p:nvSpPr>
        <p:spPr>
          <a:xfrm>
            <a:off x="80254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1f5eee5bdbf_0_200"/>
          <p:cNvSpPr/>
          <p:nvPr/>
        </p:nvSpPr>
        <p:spPr>
          <a:xfrm>
            <a:off x="80254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f5eee5bdbf_0_200"/>
          <p:cNvSpPr/>
          <p:nvPr/>
        </p:nvSpPr>
        <p:spPr>
          <a:xfrm>
            <a:off x="80254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1f5eee5bdbf_0_200"/>
          <p:cNvSpPr/>
          <p:nvPr/>
        </p:nvSpPr>
        <p:spPr>
          <a:xfrm>
            <a:off x="80254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f5eee5bdbf_0_200"/>
          <p:cNvSpPr/>
          <p:nvPr/>
        </p:nvSpPr>
        <p:spPr>
          <a:xfrm>
            <a:off x="80254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f5eee5bdbf_0_200"/>
          <p:cNvSpPr/>
          <p:nvPr/>
        </p:nvSpPr>
        <p:spPr>
          <a:xfrm>
            <a:off x="86204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1f5eee5bdbf_0_200"/>
          <p:cNvSpPr/>
          <p:nvPr/>
        </p:nvSpPr>
        <p:spPr>
          <a:xfrm>
            <a:off x="86204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1f5eee5bdbf_0_200"/>
          <p:cNvSpPr/>
          <p:nvPr/>
        </p:nvSpPr>
        <p:spPr>
          <a:xfrm>
            <a:off x="86204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f5eee5bdbf_0_200"/>
          <p:cNvSpPr/>
          <p:nvPr/>
        </p:nvSpPr>
        <p:spPr>
          <a:xfrm>
            <a:off x="86204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1f5eee5bdbf_0_200"/>
          <p:cNvSpPr/>
          <p:nvPr/>
        </p:nvSpPr>
        <p:spPr>
          <a:xfrm>
            <a:off x="86204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1f5eee5bdbf_0_200"/>
          <p:cNvSpPr/>
          <p:nvPr/>
        </p:nvSpPr>
        <p:spPr>
          <a:xfrm>
            <a:off x="92155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1f5eee5bdbf_0_200"/>
          <p:cNvSpPr/>
          <p:nvPr/>
        </p:nvSpPr>
        <p:spPr>
          <a:xfrm>
            <a:off x="92155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f5eee5bdbf_0_200"/>
          <p:cNvSpPr/>
          <p:nvPr/>
        </p:nvSpPr>
        <p:spPr>
          <a:xfrm>
            <a:off x="92155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1f5eee5bdbf_0_200"/>
          <p:cNvSpPr/>
          <p:nvPr/>
        </p:nvSpPr>
        <p:spPr>
          <a:xfrm>
            <a:off x="92155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f5eee5bdbf_0_200"/>
          <p:cNvSpPr/>
          <p:nvPr/>
        </p:nvSpPr>
        <p:spPr>
          <a:xfrm>
            <a:off x="92155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f5eee5bdbf_0_200"/>
          <p:cNvSpPr/>
          <p:nvPr/>
        </p:nvSpPr>
        <p:spPr>
          <a:xfrm>
            <a:off x="98105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1f5eee5bdbf_0_200"/>
          <p:cNvSpPr/>
          <p:nvPr/>
        </p:nvSpPr>
        <p:spPr>
          <a:xfrm>
            <a:off x="98105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1f5eee5bdbf_0_200"/>
          <p:cNvSpPr/>
          <p:nvPr/>
        </p:nvSpPr>
        <p:spPr>
          <a:xfrm>
            <a:off x="98105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1f5eee5bdbf_0_200"/>
          <p:cNvSpPr/>
          <p:nvPr/>
        </p:nvSpPr>
        <p:spPr>
          <a:xfrm>
            <a:off x="98105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1f5eee5bdbf_0_200"/>
          <p:cNvSpPr/>
          <p:nvPr/>
        </p:nvSpPr>
        <p:spPr>
          <a:xfrm>
            <a:off x="98105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1f5eee5bdbf_0_200"/>
          <p:cNvSpPr/>
          <p:nvPr/>
        </p:nvSpPr>
        <p:spPr>
          <a:xfrm>
            <a:off x="104056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1f5eee5bdbf_0_200"/>
          <p:cNvSpPr/>
          <p:nvPr/>
        </p:nvSpPr>
        <p:spPr>
          <a:xfrm>
            <a:off x="104056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1f5eee5bdbf_0_200"/>
          <p:cNvSpPr/>
          <p:nvPr/>
        </p:nvSpPr>
        <p:spPr>
          <a:xfrm>
            <a:off x="104056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f5eee5bdbf_0_200"/>
          <p:cNvSpPr/>
          <p:nvPr/>
        </p:nvSpPr>
        <p:spPr>
          <a:xfrm>
            <a:off x="104056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1f5eee5bdbf_0_200"/>
          <p:cNvSpPr/>
          <p:nvPr/>
        </p:nvSpPr>
        <p:spPr>
          <a:xfrm>
            <a:off x="104056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f5eee5bdbf_0_200"/>
          <p:cNvSpPr/>
          <p:nvPr/>
        </p:nvSpPr>
        <p:spPr>
          <a:xfrm>
            <a:off x="110006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1f5eee5bdbf_0_200"/>
          <p:cNvSpPr/>
          <p:nvPr/>
        </p:nvSpPr>
        <p:spPr>
          <a:xfrm>
            <a:off x="110006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1f5eee5bdbf_0_200"/>
          <p:cNvSpPr/>
          <p:nvPr/>
        </p:nvSpPr>
        <p:spPr>
          <a:xfrm>
            <a:off x="110006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1f5eee5bdbf_0_200"/>
          <p:cNvSpPr/>
          <p:nvPr/>
        </p:nvSpPr>
        <p:spPr>
          <a:xfrm>
            <a:off x="110006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1f5eee5bdbf_0_200"/>
          <p:cNvSpPr/>
          <p:nvPr/>
        </p:nvSpPr>
        <p:spPr>
          <a:xfrm>
            <a:off x="110006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1f5eee5bdbf_0_200"/>
          <p:cNvSpPr/>
          <p:nvPr/>
        </p:nvSpPr>
        <p:spPr>
          <a:xfrm>
            <a:off x="115957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1f5eee5bdbf_0_200"/>
          <p:cNvSpPr/>
          <p:nvPr/>
        </p:nvSpPr>
        <p:spPr>
          <a:xfrm>
            <a:off x="115957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1f5eee5bdbf_0_200"/>
          <p:cNvSpPr/>
          <p:nvPr/>
        </p:nvSpPr>
        <p:spPr>
          <a:xfrm>
            <a:off x="115957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1f5eee5bdbf_0_200"/>
          <p:cNvSpPr/>
          <p:nvPr/>
        </p:nvSpPr>
        <p:spPr>
          <a:xfrm>
            <a:off x="115957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f5eee5bdbf_0_200"/>
          <p:cNvSpPr/>
          <p:nvPr/>
        </p:nvSpPr>
        <p:spPr>
          <a:xfrm>
            <a:off x="115957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1f5eee5bdbf_0_200"/>
          <p:cNvSpPr/>
          <p:nvPr/>
        </p:nvSpPr>
        <p:spPr>
          <a:xfrm>
            <a:off x="121907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1f5eee5bdbf_0_200"/>
          <p:cNvSpPr/>
          <p:nvPr/>
        </p:nvSpPr>
        <p:spPr>
          <a:xfrm>
            <a:off x="121907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1f5eee5bdbf_0_200"/>
          <p:cNvSpPr/>
          <p:nvPr/>
        </p:nvSpPr>
        <p:spPr>
          <a:xfrm>
            <a:off x="121907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f5eee5bdbf_0_200"/>
          <p:cNvSpPr/>
          <p:nvPr/>
        </p:nvSpPr>
        <p:spPr>
          <a:xfrm>
            <a:off x="121907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f5eee5bdbf_0_200"/>
          <p:cNvSpPr/>
          <p:nvPr/>
        </p:nvSpPr>
        <p:spPr>
          <a:xfrm>
            <a:off x="121907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1f5eee5bdbf_0_200"/>
          <p:cNvSpPr/>
          <p:nvPr/>
        </p:nvSpPr>
        <p:spPr>
          <a:xfrm>
            <a:off x="1278582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f5eee5bdbf_0_200"/>
          <p:cNvSpPr/>
          <p:nvPr/>
        </p:nvSpPr>
        <p:spPr>
          <a:xfrm>
            <a:off x="1278582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1f5eee5bdbf_0_200"/>
          <p:cNvSpPr/>
          <p:nvPr/>
        </p:nvSpPr>
        <p:spPr>
          <a:xfrm>
            <a:off x="1278582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1f5eee5bdbf_0_200"/>
          <p:cNvSpPr/>
          <p:nvPr/>
        </p:nvSpPr>
        <p:spPr>
          <a:xfrm>
            <a:off x="1278582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1f5eee5bdbf_0_200"/>
          <p:cNvSpPr/>
          <p:nvPr/>
        </p:nvSpPr>
        <p:spPr>
          <a:xfrm>
            <a:off x="1278582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1f5eee5bdbf_0_200"/>
          <p:cNvSpPr/>
          <p:nvPr/>
        </p:nvSpPr>
        <p:spPr>
          <a:xfrm>
            <a:off x="13380875" y="57976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1f5eee5bdbf_0_200"/>
          <p:cNvSpPr/>
          <p:nvPr/>
        </p:nvSpPr>
        <p:spPr>
          <a:xfrm>
            <a:off x="13380875" y="64652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1f5eee5bdbf_0_200"/>
          <p:cNvSpPr/>
          <p:nvPr/>
        </p:nvSpPr>
        <p:spPr>
          <a:xfrm>
            <a:off x="13380875" y="71327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1f5eee5bdbf_0_200"/>
          <p:cNvSpPr/>
          <p:nvPr/>
        </p:nvSpPr>
        <p:spPr>
          <a:xfrm>
            <a:off x="13380875" y="780030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1f5eee5bdbf_0_200"/>
          <p:cNvSpPr/>
          <p:nvPr/>
        </p:nvSpPr>
        <p:spPr>
          <a:xfrm>
            <a:off x="13380875" y="8467850"/>
            <a:ext cx="451800" cy="45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1f5eee5bdbf_0_200"/>
          <p:cNvSpPr txBox="1"/>
          <p:nvPr/>
        </p:nvSpPr>
        <p:spPr>
          <a:xfrm>
            <a:off x="2293950" y="9051137"/>
            <a:ext cx="13700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481F84"/>
                </a:solidFill>
                <a:latin typeface="IBM Plex Sans"/>
                <a:ea typeface="IBM Plex Sans"/>
                <a:cs typeface="IBM Plex Sans"/>
                <a:sym typeface="IBM Plex Sans"/>
              </a:rPr>
              <a:t>Polkadot Validators</a:t>
            </a:r>
            <a:endParaRPr b="1" sz="4800">
              <a:solidFill>
                <a:srgbClr val="481F84"/>
              </a:solidFill>
              <a:latin typeface="IBM Plex Sans"/>
              <a:ea typeface="IBM Plex Sans"/>
              <a:cs typeface="IBM Plex Sans"/>
              <a:sym typeface="IBM Plex Sans"/>
            </a:endParaRPr>
          </a:p>
        </p:txBody>
      </p:sp>
      <p:sp>
        <p:nvSpPr>
          <p:cNvPr id="722" name="Google Shape;722;g1f5eee5bdbf_0_200"/>
          <p:cNvSpPr/>
          <p:nvPr/>
        </p:nvSpPr>
        <p:spPr>
          <a:xfrm>
            <a:off x="227525" y="4751725"/>
            <a:ext cx="3489300" cy="1133400"/>
          </a:xfrm>
          <a:prstGeom prst="rect">
            <a:avLst/>
          </a:prstGeom>
          <a:noFill/>
          <a:ln>
            <a:noFill/>
          </a:ln>
        </p:spPr>
        <p:txBody>
          <a:bodyPr anchorCtr="0" anchor="t" bIns="0" lIns="0" spcFirstLastPara="1" rIns="0" wrap="square" tIns="0">
            <a:noAutofit/>
          </a:bodyPr>
          <a:lstStyle/>
          <a:p>
            <a:pPr indent="0" lvl="0" marL="0" marR="381000" rtl="0" algn="r">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Parachains Protocol has new blocks that it needs to validate and include.</a:t>
            </a:r>
            <a:endParaRPr sz="3600">
              <a:solidFill>
                <a:srgbClr val="383751"/>
              </a:solidFill>
              <a:latin typeface="Inter Light"/>
              <a:ea typeface="Inter Light"/>
              <a:cs typeface="Inter Light"/>
              <a:sym typeface="Inter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1f5f21d7fc0_3_77"/>
          <p:cNvSpPr/>
          <p:nvPr/>
        </p:nvSpPr>
        <p:spPr>
          <a:xfrm>
            <a:off x="4149520" y="514559"/>
            <a:ext cx="9988800" cy="99909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1f5f21d7fc0_3_77"/>
          <p:cNvSpPr/>
          <p:nvPr/>
        </p:nvSpPr>
        <p:spPr>
          <a:xfrm>
            <a:off x="8878020" y="762491"/>
            <a:ext cx="540300" cy="5406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f5f21d7fc0_3_77"/>
          <p:cNvSpPr/>
          <p:nvPr/>
        </p:nvSpPr>
        <p:spPr>
          <a:xfrm rot="3599449">
            <a:off x="12665544" y="2934075"/>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1f5f21d7fc0_3_77"/>
          <p:cNvSpPr/>
          <p:nvPr/>
        </p:nvSpPr>
        <p:spPr>
          <a:xfrm rot="-3599449">
            <a:off x="5090516" y="2895911"/>
            <a:ext cx="540450" cy="54045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g1f5f21d7fc0_3_77"/>
          <p:cNvPicPr preferRelativeResize="0"/>
          <p:nvPr/>
        </p:nvPicPr>
        <p:blipFill rotWithShape="1">
          <a:blip r:embed="rId3">
            <a:alphaModFix/>
          </a:blip>
          <a:srcRect b="0" l="0" r="0" t="0"/>
          <a:stretch/>
        </p:blipFill>
        <p:spPr>
          <a:xfrm>
            <a:off x="6967516" y="2421953"/>
            <a:ext cx="914400" cy="914400"/>
          </a:xfrm>
          <a:prstGeom prst="rect">
            <a:avLst/>
          </a:prstGeom>
          <a:noFill/>
          <a:ln>
            <a:noFill/>
          </a:ln>
        </p:spPr>
      </p:pic>
      <p:pic>
        <p:nvPicPr>
          <p:cNvPr id="733" name="Google Shape;733;g1f5f21d7fc0_3_77"/>
          <p:cNvPicPr preferRelativeResize="0"/>
          <p:nvPr/>
        </p:nvPicPr>
        <p:blipFill rotWithShape="1">
          <a:blip r:embed="rId4">
            <a:alphaModFix/>
          </a:blip>
          <a:srcRect b="0" l="0" r="0" t="0"/>
          <a:stretch/>
        </p:blipFill>
        <p:spPr>
          <a:xfrm>
            <a:off x="8691053" y="2377950"/>
            <a:ext cx="914400" cy="914400"/>
          </a:xfrm>
          <a:prstGeom prst="rect">
            <a:avLst/>
          </a:prstGeom>
          <a:noFill/>
          <a:ln>
            <a:noFill/>
          </a:ln>
        </p:spPr>
      </p:pic>
      <p:pic>
        <p:nvPicPr>
          <p:cNvPr id="734" name="Google Shape;734;g1f5f21d7fc0_3_77"/>
          <p:cNvPicPr preferRelativeResize="0"/>
          <p:nvPr/>
        </p:nvPicPr>
        <p:blipFill rotWithShape="1">
          <a:blip r:embed="rId5">
            <a:alphaModFix/>
          </a:blip>
          <a:srcRect b="0" l="0" r="0" t="0"/>
          <a:stretch/>
        </p:blipFill>
        <p:spPr>
          <a:xfrm>
            <a:off x="10414566" y="2377950"/>
            <a:ext cx="914400" cy="914400"/>
          </a:xfrm>
          <a:prstGeom prst="rect">
            <a:avLst/>
          </a:prstGeom>
          <a:noFill/>
          <a:ln>
            <a:noFill/>
          </a:ln>
        </p:spPr>
      </p:pic>
      <p:pic>
        <p:nvPicPr>
          <p:cNvPr descr="preencoded.png" id="735" name="Google Shape;735;g1f5f21d7fc0_3_77"/>
          <p:cNvPicPr preferRelativeResize="0"/>
          <p:nvPr/>
        </p:nvPicPr>
        <p:blipFill rotWithShape="1">
          <a:blip r:embed="rId6">
            <a:alphaModFix/>
          </a:blip>
          <a:srcRect b="0" l="0" r="0" t="0"/>
          <a:stretch/>
        </p:blipFill>
        <p:spPr>
          <a:xfrm>
            <a:off x="0" y="0"/>
            <a:ext cx="18288000" cy="941333"/>
          </a:xfrm>
          <a:prstGeom prst="rect">
            <a:avLst/>
          </a:prstGeom>
          <a:noFill/>
          <a:ln>
            <a:noFill/>
          </a:ln>
        </p:spPr>
      </p:pic>
      <p:grpSp>
        <p:nvGrpSpPr>
          <p:cNvPr id="736" name="Google Shape;736;g1f5f21d7fc0_3_77"/>
          <p:cNvGrpSpPr/>
          <p:nvPr/>
        </p:nvGrpSpPr>
        <p:grpSpPr>
          <a:xfrm>
            <a:off x="6967591" y="3408551"/>
            <a:ext cx="914431" cy="1007722"/>
            <a:chOff x="5534372" y="1445626"/>
            <a:chExt cx="1611900" cy="1855500"/>
          </a:xfrm>
        </p:grpSpPr>
        <p:sp>
          <p:nvSpPr>
            <p:cNvPr id="737" name="Google Shape;737;g1f5f21d7fc0_3_7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1f5f21d7fc0_3_77"/>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1f5f21d7fc0_3_77"/>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740" name="Google Shape;740;g1f5f21d7fc0_3_77"/>
          <p:cNvGrpSpPr/>
          <p:nvPr/>
        </p:nvGrpSpPr>
        <p:grpSpPr>
          <a:xfrm rot="1031">
            <a:off x="6967444" y="4497357"/>
            <a:ext cx="914309" cy="914309"/>
            <a:chOff x="1499200" y="6316300"/>
            <a:chExt cx="2743200" cy="2743200"/>
          </a:xfrm>
        </p:grpSpPr>
        <p:sp>
          <p:nvSpPr>
            <p:cNvPr id="741" name="Google Shape;741;g1f5f21d7fc0_3_77"/>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742" name="Google Shape;742;g1f5f21d7fc0_3_77"/>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743" name="Google Shape;743;g1f5f21d7fc0_3_77"/>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g1f5f21d7fc0_3_77"/>
            <p:cNvCxnSpPr>
              <a:stCxn id="745" idx="0"/>
              <a:endCxn id="743" idx="2"/>
            </p:cNvCxnSpPr>
            <p:nvPr/>
          </p:nvCxnSpPr>
          <p:spPr>
            <a:xfrm flipH="1" rot="10798849">
              <a:off x="1974589" y="7117436"/>
              <a:ext cx="896100" cy="367800"/>
            </a:xfrm>
            <a:prstGeom prst="straightConnector1">
              <a:avLst/>
            </a:prstGeom>
            <a:noFill/>
            <a:ln cap="flat" cmpd="sng" w="9525">
              <a:solidFill>
                <a:srgbClr val="000000"/>
              </a:solidFill>
              <a:prstDash val="solid"/>
              <a:round/>
              <a:headEnd len="med" w="med" type="triangle"/>
              <a:tailEnd len="med" w="med" type="none"/>
            </a:ln>
          </p:spPr>
        </p:cxnSp>
        <p:cxnSp>
          <p:nvCxnSpPr>
            <p:cNvPr id="746" name="Google Shape;746;g1f5f21d7fc0_3_77"/>
            <p:cNvCxnSpPr>
              <a:stCxn id="742" idx="0"/>
              <a:endCxn id="743"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747" name="Google Shape;747;g1f5f21d7fc0_3_77"/>
            <p:cNvCxnSpPr>
              <a:stCxn id="748" idx="0"/>
              <a:endCxn id="743"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745" name="Google Shape;745;g1f5f21d7fc0_3_77"/>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748" name="Google Shape;748;g1f5f21d7fc0_3_77"/>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grpSp>
        <p:nvGrpSpPr>
          <p:cNvPr id="749" name="Google Shape;749;g1f5f21d7fc0_3_77"/>
          <p:cNvGrpSpPr/>
          <p:nvPr/>
        </p:nvGrpSpPr>
        <p:grpSpPr>
          <a:xfrm>
            <a:off x="8695251" y="3408556"/>
            <a:ext cx="911691" cy="1004753"/>
            <a:chOff x="5534372" y="1445626"/>
            <a:chExt cx="1611900" cy="1855500"/>
          </a:xfrm>
        </p:grpSpPr>
        <p:sp>
          <p:nvSpPr>
            <p:cNvPr id="750" name="Google Shape;750;g1f5f21d7fc0_3_7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1f5f21d7fc0_3_77"/>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1f5f21d7fc0_3_77"/>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753" name="Google Shape;753;g1f5f21d7fc0_3_77"/>
          <p:cNvGrpSpPr/>
          <p:nvPr/>
        </p:nvGrpSpPr>
        <p:grpSpPr>
          <a:xfrm rot="1035">
            <a:off x="8697775" y="4506882"/>
            <a:ext cx="911565" cy="911565"/>
            <a:chOff x="1499200" y="6316300"/>
            <a:chExt cx="2743200" cy="2743200"/>
          </a:xfrm>
        </p:grpSpPr>
        <p:sp>
          <p:nvSpPr>
            <p:cNvPr id="754" name="Google Shape;754;g1f5f21d7fc0_3_77"/>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755" name="Google Shape;755;g1f5f21d7fc0_3_77"/>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756" name="Google Shape;756;g1f5f21d7fc0_3_77"/>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g1f5f21d7fc0_3_77"/>
            <p:cNvCxnSpPr>
              <a:stCxn id="758" idx="0"/>
              <a:endCxn id="756" idx="2"/>
            </p:cNvCxnSpPr>
            <p:nvPr/>
          </p:nvCxnSpPr>
          <p:spPr>
            <a:xfrm flipH="1" rot="10798849">
              <a:off x="1974589" y="7117436"/>
              <a:ext cx="896100" cy="367800"/>
            </a:xfrm>
            <a:prstGeom prst="straightConnector1">
              <a:avLst/>
            </a:prstGeom>
            <a:noFill/>
            <a:ln cap="flat" cmpd="sng" w="9525">
              <a:solidFill>
                <a:srgbClr val="000000"/>
              </a:solidFill>
              <a:prstDash val="solid"/>
              <a:round/>
              <a:headEnd len="med" w="med" type="triangle"/>
              <a:tailEnd len="med" w="med" type="none"/>
            </a:ln>
          </p:spPr>
        </p:cxnSp>
        <p:cxnSp>
          <p:nvCxnSpPr>
            <p:cNvPr id="759" name="Google Shape;759;g1f5f21d7fc0_3_77"/>
            <p:cNvCxnSpPr>
              <a:stCxn id="755" idx="0"/>
              <a:endCxn id="756"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760" name="Google Shape;760;g1f5f21d7fc0_3_77"/>
            <p:cNvCxnSpPr>
              <a:stCxn id="761" idx="0"/>
              <a:endCxn id="756"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758" name="Google Shape;758;g1f5f21d7fc0_3_77"/>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761" name="Google Shape;761;g1f5f21d7fc0_3_77"/>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grpSp>
        <p:nvGrpSpPr>
          <p:cNvPr id="762" name="Google Shape;762;g1f5f21d7fc0_3_77"/>
          <p:cNvGrpSpPr/>
          <p:nvPr/>
        </p:nvGrpSpPr>
        <p:grpSpPr>
          <a:xfrm rot="612">
            <a:off x="10417281" y="3408628"/>
            <a:ext cx="906049" cy="998816"/>
            <a:chOff x="5534372" y="1445626"/>
            <a:chExt cx="1611900" cy="1855500"/>
          </a:xfrm>
        </p:grpSpPr>
        <p:sp>
          <p:nvSpPr>
            <p:cNvPr id="763" name="Google Shape;763;g1f5f21d7fc0_3_7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1f5f21d7fc0_3_77"/>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1f5f21d7fc0_3_77"/>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Roboto"/>
                  <a:ea typeface="Roboto"/>
                  <a:cs typeface="Roboto"/>
                  <a:sym typeface="Roboto"/>
                </a:rPr>
                <a:t>Block of Txs</a:t>
              </a:r>
              <a:endParaRPr b="1">
                <a:solidFill>
                  <a:schemeClr val="dk1"/>
                </a:solidFill>
                <a:latin typeface="Roboto"/>
                <a:ea typeface="Roboto"/>
                <a:cs typeface="Roboto"/>
                <a:sym typeface="Roboto"/>
              </a:endParaRPr>
            </a:p>
          </p:txBody>
        </p:sp>
      </p:grpSp>
      <p:grpSp>
        <p:nvGrpSpPr>
          <p:cNvPr id="766" name="Google Shape;766;g1f5f21d7fc0_3_77"/>
          <p:cNvGrpSpPr/>
          <p:nvPr/>
        </p:nvGrpSpPr>
        <p:grpSpPr>
          <a:xfrm>
            <a:off x="10422579" y="4500258"/>
            <a:ext cx="906353" cy="906353"/>
            <a:chOff x="1499200" y="6316300"/>
            <a:chExt cx="2743200" cy="2743200"/>
          </a:xfrm>
        </p:grpSpPr>
        <p:sp>
          <p:nvSpPr>
            <p:cNvPr id="767" name="Google Shape;767;g1f5f21d7fc0_3_77"/>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a:t>PoV</a:t>
              </a:r>
              <a:endParaRPr/>
            </a:p>
          </p:txBody>
        </p:sp>
        <p:sp>
          <p:nvSpPr>
            <p:cNvPr id="768" name="Google Shape;768;g1f5f21d7fc0_3_77"/>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C</a:t>
              </a:r>
              <a:endParaRPr/>
            </a:p>
          </p:txBody>
        </p:sp>
        <p:sp>
          <p:nvSpPr>
            <p:cNvPr id="769" name="Google Shape;769;g1f5f21d7fc0_3_77"/>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0" name="Google Shape;770;g1f5f21d7fc0_3_77"/>
            <p:cNvCxnSpPr>
              <a:stCxn id="771" idx="0"/>
              <a:endCxn id="769" idx="2"/>
            </p:cNvCxnSpPr>
            <p:nvPr/>
          </p:nvCxnSpPr>
          <p:spPr>
            <a:xfrm flipH="1" rot="10800000">
              <a:off x="1974589" y="7117286"/>
              <a:ext cx="896100" cy="368100"/>
            </a:xfrm>
            <a:prstGeom prst="straightConnector1">
              <a:avLst/>
            </a:prstGeom>
            <a:noFill/>
            <a:ln cap="flat" cmpd="sng" w="9525">
              <a:solidFill>
                <a:srgbClr val="000000"/>
              </a:solidFill>
              <a:prstDash val="solid"/>
              <a:round/>
              <a:headEnd len="med" w="med" type="triangle"/>
              <a:tailEnd len="med" w="med" type="none"/>
            </a:ln>
          </p:spPr>
        </p:cxnSp>
        <p:cxnSp>
          <p:nvCxnSpPr>
            <p:cNvPr id="772" name="Google Shape;772;g1f5f21d7fc0_3_77"/>
            <p:cNvCxnSpPr>
              <a:stCxn id="768" idx="0"/>
              <a:endCxn id="769"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773" name="Google Shape;773;g1f5f21d7fc0_3_77"/>
            <p:cNvCxnSpPr>
              <a:stCxn id="774" idx="0"/>
              <a:endCxn id="769" idx="2"/>
            </p:cNvCxnSpPr>
            <p:nvPr/>
          </p:nvCxnSpPr>
          <p:spPr>
            <a:xfrm rot="10800000">
              <a:off x="2870903" y="7117286"/>
              <a:ext cx="896100" cy="368100"/>
            </a:xfrm>
            <a:prstGeom prst="straightConnector1">
              <a:avLst/>
            </a:prstGeom>
            <a:noFill/>
            <a:ln cap="flat" cmpd="sng" w="9525">
              <a:solidFill>
                <a:srgbClr val="000000"/>
              </a:solidFill>
              <a:prstDash val="solid"/>
              <a:round/>
              <a:headEnd len="med" w="med" type="triangle"/>
              <a:tailEnd len="med" w="med" type="none"/>
            </a:ln>
          </p:spPr>
        </p:cxnSp>
        <p:sp>
          <p:nvSpPr>
            <p:cNvPr id="771" name="Google Shape;771;g1f5f21d7fc0_3_77"/>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A</a:t>
              </a:r>
              <a:endParaRPr/>
            </a:p>
          </p:txBody>
        </p:sp>
        <p:sp>
          <p:nvSpPr>
            <p:cNvPr id="774" name="Google Shape;774;g1f5f21d7fc0_3_77"/>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t>E</a:t>
              </a:r>
              <a:endParaRPr/>
            </a:p>
          </p:txBody>
        </p:sp>
      </p:grpSp>
      <p:sp>
        <p:nvSpPr>
          <p:cNvPr id="775" name="Google Shape;775;g1f5f21d7fc0_3_77"/>
          <p:cNvSpPr/>
          <p:nvPr/>
        </p:nvSpPr>
        <p:spPr>
          <a:xfrm>
            <a:off x="445512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f5f21d7fc0_3_77"/>
          <p:cNvSpPr/>
          <p:nvPr/>
        </p:nvSpPr>
        <p:spPr>
          <a:xfrm>
            <a:off x="4455125" y="64652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f5f21d7fc0_3_77"/>
          <p:cNvSpPr/>
          <p:nvPr/>
        </p:nvSpPr>
        <p:spPr>
          <a:xfrm>
            <a:off x="445512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1f5f21d7fc0_3_77"/>
          <p:cNvSpPr/>
          <p:nvPr/>
        </p:nvSpPr>
        <p:spPr>
          <a:xfrm>
            <a:off x="4455125" y="78003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f5f21d7fc0_3_77"/>
          <p:cNvSpPr/>
          <p:nvPr/>
        </p:nvSpPr>
        <p:spPr>
          <a:xfrm>
            <a:off x="4455125" y="84678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1f5f21d7fc0_3_77"/>
          <p:cNvSpPr/>
          <p:nvPr/>
        </p:nvSpPr>
        <p:spPr>
          <a:xfrm>
            <a:off x="505017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1f5f21d7fc0_3_77"/>
          <p:cNvSpPr/>
          <p:nvPr/>
        </p:nvSpPr>
        <p:spPr>
          <a:xfrm>
            <a:off x="5050175" y="64652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1f5f21d7fc0_3_77"/>
          <p:cNvSpPr/>
          <p:nvPr/>
        </p:nvSpPr>
        <p:spPr>
          <a:xfrm>
            <a:off x="505017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1f5f21d7fc0_3_77"/>
          <p:cNvSpPr/>
          <p:nvPr/>
        </p:nvSpPr>
        <p:spPr>
          <a:xfrm>
            <a:off x="5050175" y="78003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f5f21d7fc0_3_77"/>
          <p:cNvSpPr/>
          <p:nvPr/>
        </p:nvSpPr>
        <p:spPr>
          <a:xfrm>
            <a:off x="5050175" y="84678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1f5f21d7fc0_3_77"/>
          <p:cNvSpPr/>
          <p:nvPr/>
        </p:nvSpPr>
        <p:spPr>
          <a:xfrm>
            <a:off x="564522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f5f21d7fc0_3_77"/>
          <p:cNvSpPr/>
          <p:nvPr/>
        </p:nvSpPr>
        <p:spPr>
          <a:xfrm>
            <a:off x="5645225" y="64652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f5f21d7fc0_3_77"/>
          <p:cNvSpPr/>
          <p:nvPr/>
        </p:nvSpPr>
        <p:spPr>
          <a:xfrm>
            <a:off x="564522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1f5f21d7fc0_3_77"/>
          <p:cNvSpPr/>
          <p:nvPr/>
        </p:nvSpPr>
        <p:spPr>
          <a:xfrm>
            <a:off x="5645225" y="78003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1f5f21d7fc0_3_77"/>
          <p:cNvSpPr/>
          <p:nvPr/>
        </p:nvSpPr>
        <p:spPr>
          <a:xfrm>
            <a:off x="5645225" y="84678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1f5f21d7fc0_3_77"/>
          <p:cNvSpPr/>
          <p:nvPr/>
        </p:nvSpPr>
        <p:spPr>
          <a:xfrm>
            <a:off x="624027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1f5f21d7fc0_3_77"/>
          <p:cNvSpPr/>
          <p:nvPr/>
        </p:nvSpPr>
        <p:spPr>
          <a:xfrm>
            <a:off x="6240275" y="64652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f5f21d7fc0_3_77"/>
          <p:cNvSpPr/>
          <p:nvPr/>
        </p:nvSpPr>
        <p:spPr>
          <a:xfrm>
            <a:off x="624027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1f5f21d7fc0_3_77"/>
          <p:cNvSpPr/>
          <p:nvPr/>
        </p:nvSpPr>
        <p:spPr>
          <a:xfrm>
            <a:off x="6240275" y="78003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1f5f21d7fc0_3_77"/>
          <p:cNvSpPr/>
          <p:nvPr/>
        </p:nvSpPr>
        <p:spPr>
          <a:xfrm>
            <a:off x="624027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f5f21d7fc0_3_77"/>
          <p:cNvSpPr/>
          <p:nvPr/>
        </p:nvSpPr>
        <p:spPr>
          <a:xfrm>
            <a:off x="683532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1f5f21d7fc0_3_77"/>
          <p:cNvSpPr/>
          <p:nvPr/>
        </p:nvSpPr>
        <p:spPr>
          <a:xfrm>
            <a:off x="6835325" y="64652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1f5f21d7fc0_3_77"/>
          <p:cNvSpPr/>
          <p:nvPr/>
        </p:nvSpPr>
        <p:spPr>
          <a:xfrm>
            <a:off x="683532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f5f21d7fc0_3_77"/>
          <p:cNvSpPr/>
          <p:nvPr/>
        </p:nvSpPr>
        <p:spPr>
          <a:xfrm>
            <a:off x="683532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f5f21d7fc0_3_77"/>
          <p:cNvSpPr/>
          <p:nvPr/>
        </p:nvSpPr>
        <p:spPr>
          <a:xfrm>
            <a:off x="683532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f5f21d7fc0_3_77"/>
          <p:cNvSpPr/>
          <p:nvPr/>
        </p:nvSpPr>
        <p:spPr>
          <a:xfrm>
            <a:off x="7430375" y="57976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1f5f21d7fc0_3_77"/>
          <p:cNvSpPr/>
          <p:nvPr/>
        </p:nvSpPr>
        <p:spPr>
          <a:xfrm>
            <a:off x="743037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1f5f21d7fc0_3_77"/>
          <p:cNvSpPr/>
          <p:nvPr/>
        </p:nvSpPr>
        <p:spPr>
          <a:xfrm>
            <a:off x="743037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1f5f21d7fc0_3_77"/>
          <p:cNvSpPr/>
          <p:nvPr/>
        </p:nvSpPr>
        <p:spPr>
          <a:xfrm>
            <a:off x="743037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1f5f21d7fc0_3_77"/>
          <p:cNvSpPr/>
          <p:nvPr/>
        </p:nvSpPr>
        <p:spPr>
          <a:xfrm>
            <a:off x="7430375" y="84678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f5f21d7fc0_3_77"/>
          <p:cNvSpPr/>
          <p:nvPr/>
        </p:nvSpPr>
        <p:spPr>
          <a:xfrm>
            <a:off x="802542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f5f21d7fc0_3_77"/>
          <p:cNvSpPr/>
          <p:nvPr/>
        </p:nvSpPr>
        <p:spPr>
          <a:xfrm>
            <a:off x="8025425" y="64652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f5f21d7fc0_3_77"/>
          <p:cNvSpPr/>
          <p:nvPr/>
        </p:nvSpPr>
        <p:spPr>
          <a:xfrm>
            <a:off x="802542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1f5f21d7fc0_3_77"/>
          <p:cNvSpPr/>
          <p:nvPr/>
        </p:nvSpPr>
        <p:spPr>
          <a:xfrm>
            <a:off x="802542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1f5f21d7fc0_3_77"/>
          <p:cNvSpPr/>
          <p:nvPr/>
        </p:nvSpPr>
        <p:spPr>
          <a:xfrm>
            <a:off x="802542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1f5f21d7fc0_3_77"/>
          <p:cNvSpPr/>
          <p:nvPr/>
        </p:nvSpPr>
        <p:spPr>
          <a:xfrm>
            <a:off x="862047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1f5f21d7fc0_3_77"/>
          <p:cNvSpPr/>
          <p:nvPr/>
        </p:nvSpPr>
        <p:spPr>
          <a:xfrm>
            <a:off x="8620475" y="64652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1f5f21d7fc0_3_77"/>
          <p:cNvSpPr/>
          <p:nvPr/>
        </p:nvSpPr>
        <p:spPr>
          <a:xfrm>
            <a:off x="862047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1f5f21d7fc0_3_77"/>
          <p:cNvSpPr/>
          <p:nvPr/>
        </p:nvSpPr>
        <p:spPr>
          <a:xfrm>
            <a:off x="8620475" y="78003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1f5f21d7fc0_3_77"/>
          <p:cNvSpPr/>
          <p:nvPr/>
        </p:nvSpPr>
        <p:spPr>
          <a:xfrm>
            <a:off x="862047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1f5f21d7fc0_3_77"/>
          <p:cNvSpPr/>
          <p:nvPr/>
        </p:nvSpPr>
        <p:spPr>
          <a:xfrm>
            <a:off x="921552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f5f21d7fc0_3_77"/>
          <p:cNvSpPr/>
          <p:nvPr/>
        </p:nvSpPr>
        <p:spPr>
          <a:xfrm>
            <a:off x="921552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1f5f21d7fc0_3_77"/>
          <p:cNvSpPr/>
          <p:nvPr/>
        </p:nvSpPr>
        <p:spPr>
          <a:xfrm>
            <a:off x="921552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f5f21d7fc0_3_77"/>
          <p:cNvSpPr/>
          <p:nvPr/>
        </p:nvSpPr>
        <p:spPr>
          <a:xfrm>
            <a:off x="921552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1f5f21d7fc0_3_77"/>
          <p:cNvSpPr/>
          <p:nvPr/>
        </p:nvSpPr>
        <p:spPr>
          <a:xfrm>
            <a:off x="921552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f5f21d7fc0_3_77"/>
          <p:cNvSpPr/>
          <p:nvPr/>
        </p:nvSpPr>
        <p:spPr>
          <a:xfrm>
            <a:off x="9810575" y="57976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1f5f21d7fc0_3_77"/>
          <p:cNvSpPr/>
          <p:nvPr/>
        </p:nvSpPr>
        <p:spPr>
          <a:xfrm>
            <a:off x="981057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1f5f21d7fc0_3_77"/>
          <p:cNvSpPr/>
          <p:nvPr/>
        </p:nvSpPr>
        <p:spPr>
          <a:xfrm>
            <a:off x="9810575" y="71327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f5f21d7fc0_3_77"/>
          <p:cNvSpPr/>
          <p:nvPr/>
        </p:nvSpPr>
        <p:spPr>
          <a:xfrm>
            <a:off x="981057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1f5f21d7fc0_3_77"/>
          <p:cNvSpPr/>
          <p:nvPr/>
        </p:nvSpPr>
        <p:spPr>
          <a:xfrm>
            <a:off x="981057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1f5f21d7fc0_3_77"/>
          <p:cNvSpPr/>
          <p:nvPr/>
        </p:nvSpPr>
        <p:spPr>
          <a:xfrm>
            <a:off x="1040562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1f5f21d7fc0_3_77"/>
          <p:cNvSpPr/>
          <p:nvPr/>
        </p:nvSpPr>
        <p:spPr>
          <a:xfrm>
            <a:off x="10405625" y="64652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1f5f21d7fc0_3_77"/>
          <p:cNvSpPr/>
          <p:nvPr/>
        </p:nvSpPr>
        <p:spPr>
          <a:xfrm>
            <a:off x="1040562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1f5f21d7fc0_3_77"/>
          <p:cNvSpPr/>
          <p:nvPr/>
        </p:nvSpPr>
        <p:spPr>
          <a:xfrm>
            <a:off x="10405625" y="78003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1f5f21d7fc0_3_77"/>
          <p:cNvSpPr/>
          <p:nvPr/>
        </p:nvSpPr>
        <p:spPr>
          <a:xfrm>
            <a:off x="1040562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1f5f21d7fc0_3_77"/>
          <p:cNvSpPr/>
          <p:nvPr/>
        </p:nvSpPr>
        <p:spPr>
          <a:xfrm>
            <a:off x="1100067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1f5f21d7fc0_3_77"/>
          <p:cNvSpPr/>
          <p:nvPr/>
        </p:nvSpPr>
        <p:spPr>
          <a:xfrm>
            <a:off x="1100067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1f5f21d7fc0_3_77"/>
          <p:cNvSpPr/>
          <p:nvPr/>
        </p:nvSpPr>
        <p:spPr>
          <a:xfrm>
            <a:off x="1100067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1f5f21d7fc0_3_77"/>
          <p:cNvSpPr/>
          <p:nvPr/>
        </p:nvSpPr>
        <p:spPr>
          <a:xfrm>
            <a:off x="1100067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1f5f21d7fc0_3_77"/>
          <p:cNvSpPr/>
          <p:nvPr/>
        </p:nvSpPr>
        <p:spPr>
          <a:xfrm>
            <a:off x="11000675" y="84678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1f5f21d7fc0_3_77"/>
          <p:cNvSpPr/>
          <p:nvPr/>
        </p:nvSpPr>
        <p:spPr>
          <a:xfrm>
            <a:off x="1159572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1f5f21d7fc0_3_77"/>
          <p:cNvSpPr/>
          <p:nvPr/>
        </p:nvSpPr>
        <p:spPr>
          <a:xfrm>
            <a:off x="1159572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1f5f21d7fc0_3_77"/>
          <p:cNvSpPr/>
          <p:nvPr/>
        </p:nvSpPr>
        <p:spPr>
          <a:xfrm>
            <a:off x="11595725" y="71327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1f5f21d7fc0_3_77"/>
          <p:cNvSpPr/>
          <p:nvPr/>
        </p:nvSpPr>
        <p:spPr>
          <a:xfrm>
            <a:off x="1159572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1f5f21d7fc0_3_77"/>
          <p:cNvSpPr/>
          <p:nvPr/>
        </p:nvSpPr>
        <p:spPr>
          <a:xfrm>
            <a:off x="1159572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1f5f21d7fc0_3_77"/>
          <p:cNvSpPr/>
          <p:nvPr/>
        </p:nvSpPr>
        <p:spPr>
          <a:xfrm>
            <a:off x="1219077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1f5f21d7fc0_3_77"/>
          <p:cNvSpPr/>
          <p:nvPr/>
        </p:nvSpPr>
        <p:spPr>
          <a:xfrm>
            <a:off x="12190775" y="646520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1f5f21d7fc0_3_77"/>
          <p:cNvSpPr/>
          <p:nvPr/>
        </p:nvSpPr>
        <p:spPr>
          <a:xfrm>
            <a:off x="12190775" y="71327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1f5f21d7fc0_3_77"/>
          <p:cNvSpPr/>
          <p:nvPr/>
        </p:nvSpPr>
        <p:spPr>
          <a:xfrm>
            <a:off x="12190775" y="78003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1f5f21d7fc0_3_77"/>
          <p:cNvSpPr/>
          <p:nvPr/>
        </p:nvSpPr>
        <p:spPr>
          <a:xfrm>
            <a:off x="12190775" y="84678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1f5f21d7fc0_3_77"/>
          <p:cNvSpPr/>
          <p:nvPr/>
        </p:nvSpPr>
        <p:spPr>
          <a:xfrm>
            <a:off x="12785825" y="57976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1f5f21d7fc0_3_77"/>
          <p:cNvSpPr/>
          <p:nvPr/>
        </p:nvSpPr>
        <p:spPr>
          <a:xfrm>
            <a:off x="1278582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1f5f21d7fc0_3_77"/>
          <p:cNvSpPr/>
          <p:nvPr/>
        </p:nvSpPr>
        <p:spPr>
          <a:xfrm>
            <a:off x="12785825" y="71327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1f5f21d7fc0_3_77"/>
          <p:cNvSpPr/>
          <p:nvPr/>
        </p:nvSpPr>
        <p:spPr>
          <a:xfrm>
            <a:off x="12785825" y="780030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1f5f21d7fc0_3_77"/>
          <p:cNvSpPr/>
          <p:nvPr/>
        </p:nvSpPr>
        <p:spPr>
          <a:xfrm>
            <a:off x="12785825" y="84678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1f5f21d7fc0_3_77"/>
          <p:cNvSpPr/>
          <p:nvPr/>
        </p:nvSpPr>
        <p:spPr>
          <a:xfrm>
            <a:off x="13380875" y="5797650"/>
            <a:ext cx="451800" cy="4518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1f5f21d7fc0_3_77"/>
          <p:cNvSpPr/>
          <p:nvPr/>
        </p:nvSpPr>
        <p:spPr>
          <a:xfrm>
            <a:off x="13380875" y="64652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1f5f21d7fc0_3_77"/>
          <p:cNvSpPr/>
          <p:nvPr/>
        </p:nvSpPr>
        <p:spPr>
          <a:xfrm>
            <a:off x="13380875" y="713275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1f5f21d7fc0_3_77"/>
          <p:cNvSpPr/>
          <p:nvPr/>
        </p:nvSpPr>
        <p:spPr>
          <a:xfrm>
            <a:off x="13380875" y="7800300"/>
            <a:ext cx="451800" cy="4518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1f5f21d7fc0_3_77"/>
          <p:cNvSpPr/>
          <p:nvPr/>
        </p:nvSpPr>
        <p:spPr>
          <a:xfrm>
            <a:off x="13380875" y="8467850"/>
            <a:ext cx="451800" cy="4518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1f5f21d7fc0_3_77"/>
          <p:cNvSpPr/>
          <p:nvPr/>
        </p:nvSpPr>
        <p:spPr>
          <a:xfrm>
            <a:off x="227525" y="4751725"/>
            <a:ext cx="3489300" cy="1133400"/>
          </a:xfrm>
          <a:prstGeom prst="rect">
            <a:avLst/>
          </a:prstGeom>
          <a:noFill/>
          <a:ln>
            <a:noFill/>
          </a:ln>
        </p:spPr>
        <p:txBody>
          <a:bodyPr anchorCtr="0" anchor="t" bIns="0" lIns="0" spcFirstLastPara="1" rIns="0" wrap="square" tIns="0">
            <a:noAutofit/>
          </a:bodyPr>
          <a:lstStyle/>
          <a:p>
            <a:pPr indent="0" lvl="0" marL="0" marR="381000" rtl="0" algn="r">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A random subset of validators are assigned to execute the parachain blocks.</a:t>
            </a:r>
            <a:endParaRPr sz="3600">
              <a:solidFill>
                <a:srgbClr val="383751"/>
              </a:solidFill>
              <a:latin typeface="Inter Light"/>
              <a:ea typeface="Inter Light"/>
              <a:cs typeface="Inter Light"/>
              <a:sym typeface="Inter Light"/>
            </a:endParaRPr>
          </a:p>
        </p:txBody>
      </p:sp>
      <p:sp>
        <p:nvSpPr>
          <p:cNvPr id="856" name="Google Shape;856;g1f5f21d7fc0_3_77"/>
          <p:cNvSpPr/>
          <p:nvPr/>
        </p:nvSpPr>
        <p:spPr>
          <a:xfrm>
            <a:off x="14590300" y="4751725"/>
            <a:ext cx="3489300" cy="1133400"/>
          </a:xfrm>
          <a:prstGeom prst="rect">
            <a:avLst/>
          </a:prstGeom>
          <a:noFill/>
          <a:ln>
            <a:noFill/>
          </a:ln>
        </p:spPr>
        <p:txBody>
          <a:bodyPr anchorCtr="0" anchor="t" bIns="0" lIns="0" spcFirstLastPara="1" rIns="0" wrap="square" tIns="0">
            <a:noAutofit/>
          </a:bodyPr>
          <a:lstStyle/>
          <a:p>
            <a:pPr indent="0" lvl="0" marL="0" marR="381000" rtl="0" algn="l">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The new state root is then committed to the relay chain so the process can repeat.</a:t>
            </a:r>
            <a:endParaRPr sz="3600">
              <a:solidFill>
                <a:srgbClr val="383751"/>
              </a:solidFill>
              <a:latin typeface="Inter Light"/>
              <a:ea typeface="Inter Light"/>
              <a:cs typeface="Inter Light"/>
              <a:sym typeface="Int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1" name="Shape 861"/>
        <p:cNvGrpSpPr/>
        <p:nvPr/>
      </p:nvGrpSpPr>
      <p:grpSpPr>
        <a:xfrm>
          <a:off x="0" y="0"/>
          <a:ext cx="0" cy="0"/>
          <a:chOff x="0" y="0"/>
          <a:chExt cx="0" cy="0"/>
        </a:xfrm>
      </p:grpSpPr>
      <p:pic>
        <p:nvPicPr>
          <p:cNvPr descr="preencoded.png" id="862" name="Google Shape;862;p19"/>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863" name="Google Shape;863;p19"/>
          <p:cNvSpPr/>
          <p:nvPr/>
        </p:nvSpPr>
        <p:spPr>
          <a:xfrm>
            <a:off x="6086475" y="523055"/>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864" name="Google Shape;864;p19"/>
          <p:cNvSpPr/>
          <p:nvPr/>
        </p:nvSpPr>
        <p:spPr>
          <a:xfrm>
            <a:off x="12163425" y="523055"/>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865" name="Google Shape;865;p19"/>
          <p:cNvSpPr/>
          <p:nvPr/>
        </p:nvSpPr>
        <p:spPr>
          <a:xfrm>
            <a:off x="1485900" y="8245425"/>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Polkadot uses erasure encoding across the validators assigned to a parachain to make sure the data needed to validate a block stays available.</a:t>
            </a:r>
            <a:endParaRPr b="0" i="0" sz="1650" u="none" cap="none" strike="noStrike">
              <a:solidFill>
                <a:schemeClr val="dk1"/>
              </a:solidFill>
              <a:latin typeface="Calibri"/>
              <a:ea typeface="Calibri"/>
              <a:cs typeface="Calibri"/>
              <a:sym typeface="Calibri"/>
            </a:endParaRPr>
          </a:p>
        </p:txBody>
      </p:sp>
      <p:sp>
        <p:nvSpPr>
          <p:cNvPr id="866" name="Google Shape;866;p19"/>
          <p:cNvSpPr/>
          <p:nvPr/>
        </p:nvSpPr>
        <p:spPr>
          <a:xfrm>
            <a:off x="7110413" y="8245463"/>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Every validator node is running an approval checking process for every </a:t>
            </a:r>
            <a:r>
              <a:rPr lang="en-US" sz="1650">
                <a:solidFill>
                  <a:schemeClr val="dk1"/>
                </a:solidFill>
                <a:latin typeface="Inter"/>
                <a:ea typeface="Inter"/>
                <a:cs typeface="Inter"/>
                <a:sym typeface="Inter"/>
              </a:rPr>
              <a:t>parachain</a:t>
            </a:r>
            <a:r>
              <a:rPr lang="en-US" sz="1650">
                <a:latin typeface="Inter"/>
                <a:ea typeface="Inter"/>
                <a:cs typeface="Inter"/>
                <a:sym typeface="Inter"/>
              </a:rPr>
              <a:t> block in every relay chain block.</a:t>
            </a:r>
            <a:endParaRPr b="0" i="0" sz="1650" u="none" cap="none" strike="noStrike">
              <a:solidFill>
                <a:schemeClr val="dk1"/>
              </a:solidFill>
              <a:latin typeface="Calibri"/>
              <a:ea typeface="Calibri"/>
              <a:cs typeface="Calibri"/>
              <a:sym typeface="Calibri"/>
            </a:endParaRPr>
          </a:p>
        </p:txBody>
      </p:sp>
      <p:sp>
        <p:nvSpPr>
          <p:cNvPr id="867" name="Google Shape;867;p19"/>
          <p:cNvSpPr/>
          <p:nvPr/>
        </p:nvSpPr>
        <p:spPr>
          <a:xfrm>
            <a:off x="12471252" y="8245425"/>
            <a:ext cx="4651500" cy="1419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1200"/>
              </a:spcAft>
              <a:buClr>
                <a:schemeClr val="dk1"/>
              </a:buClr>
              <a:buSzPts val="1100"/>
              <a:buFont typeface="Arial"/>
              <a:buNone/>
            </a:pPr>
            <a:r>
              <a:rPr lang="en-US" sz="1650">
                <a:latin typeface="Inter"/>
                <a:ea typeface="Inter"/>
                <a:cs typeface="Inter"/>
                <a:sym typeface="Inter"/>
              </a:rPr>
              <a:t>When someone disputes the validity of a parablock, all validators must then check the block and cast a vote. The validators on the losing side of the dispute are slashed</a:t>
            </a:r>
            <a:r>
              <a:rPr lang="en-US" sz="1650">
                <a:latin typeface="Inter"/>
                <a:ea typeface="Inter"/>
                <a:cs typeface="Inter"/>
                <a:sym typeface="Inter"/>
              </a:rPr>
              <a:t>.</a:t>
            </a:r>
            <a:endParaRPr sz="1650">
              <a:latin typeface="Inter"/>
              <a:ea typeface="Inter"/>
              <a:cs typeface="Inter"/>
              <a:sym typeface="Inter"/>
            </a:endParaRPr>
          </a:p>
        </p:txBody>
      </p:sp>
      <p:sp>
        <p:nvSpPr>
          <p:cNvPr id="868" name="Google Shape;868;p19"/>
          <p:cNvSpPr/>
          <p:nvPr/>
        </p:nvSpPr>
        <p:spPr>
          <a:xfrm>
            <a:off x="1605038" y="6686550"/>
            <a:ext cx="37719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Data Availability</a:t>
            </a:r>
            <a:endParaRPr b="0" i="0" sz="4800" u="none" cap="none" strike="noStrike">
              <a:solidFill>
                <a:schemeClr val="dk1"/>
              </a:solidFill>
              <a:latin typeface="Calibri"/>
              <a:ea typeface="Calibri"/>
              <a:cs typeface="Calibri"/>
              <a:sym typeface="Calibri"/>
            </a:endParaRPr>
          </a:p>
        </p:txBody>
      </p:sp>
      <p:sp>
        <p:nvSpPr>
          <p:cNvPr id="869" name="Google Shape;869;p19"/>
          <p:cNvSpPr/>
          <p:nvPr/>
        </p:nvSpPr>
        <p:spPr>
          <a:xfrm>
            <a:off x="7294500" y="6686550"/>
            <a:ext cx="36990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Approval Checking</a:t>
            </a:r>
            <a:endParaRPr b="0" i="0" sz="4800" u="none" cap="none" strike="noStrike">
              <a:solidFill>
                <a:schemeClr val="dk1"/>
              </a:solidFill>
              <a:latin typeface="Calibri"/>
              <a:ea typeface="Calibri"/>
              <a:cs typeface="Calibri"/>
              <a:sym typeface="Calibri"/>
            </a:endParaRPr>
          </a:p>
        </p:txBody>
      </p:sp>
      <p:sp>
        <p:nvSpPr>
          <p:cNvPr id="870" name="Google Shape;870;p19"/>
          <p:cNvSpPr/>
          <p:nvPr/>
        </p:nvSpPr>
        <p:spPr>
          <a:xfrm>
            <a:off x="12911063" y="6686550"/>
            <a:ext cx="37719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Disputes Handling</a:t>
            </a:r>
            <a:endParaRPr b="0" i="0" sz="4800" u="none" cap="none" strike="noStrike">
              <a:solidFill>
                <a:schemeClr val="dk1"/>
              </a:solidFill>
              <a:latin typeface="Calibri"/>
              <a:ea typeface="Calibri"/>
              <a:cs typeface="Calibri"/>
              <a:sym typeface="Calibri"/>
            </a:endParaRPr>
          </a:p>
        </p:txBody>
      </p:sp>
      <p:sp>
        <p:nvSpPr>
          <p:cNvPr id="871" name="Google Shape;871;p19"/>
          <p:cNvSpPr/>
          <p:nvPr/>
        </p:nvSpPr>
        <p:spPr>
          <a:xfrm>
            <a:off x="1205400" y="1539025"/>
            <a:ext cx="158772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How do we stop things from going wrong?</a:t>
            </a:r>
            <a:endParaRPr b="0" i="0" sz="6000" u="none" cap="none" strike="noStrike">
              <a:solidFill>
                <a:schemeClr val="dk1"/>
              </a:solidFill>
              <a:latin typeface="Calibri"/>
              <a:ea typeface="Calibri"/>
              <a:cs typeface="Calibri"/>
              <a:sym typeface="Calibri"/>
            </a:endParaRPr>
          </a:p>
        </p:txBody>
      </p:sp>
      <p:pic>
        <p:nvPicPr>
          <p:cNvPr descr="preencoded.png" id="872" name="Google Shape;872;p19"/>
          <p:cNvPicPr preferRelativeResize="0"/>
          <p:nvPr/>
        </p:nvPicPr>
        <p:blipFill rotWithShape="1">
          <a:blip r:embed="rId4">
            <a:alphaModFix/>
          </a:blip>
          <a:srcRect b="0" l="0" r="0" t="0"/>
          <a:stretch/>
        </p:blipFill>
        <p:spPr>
          <a:xfrm>
            <a:off x="7853363" y="3555575"/>
            <a:ext cx="2581275" cy="2562225"/>
          </a:xfrm>
          <a:prstGeom prst="rect">
            <a:avLst/>
          </a:prstGeom>
          <a:noFill/>
          <a:ln>
            <a:noFill/>
          </a:ln>
        </p:spPr>
      </p:pic>
      <p:pic>
        <p:nvPicPr>
          <p:cNvPr descr="preencoded.png" id="873" name="Google Shape;873;p19"/>
          <p:cNvPicPr preferRelativeResize="0"/>
          <p:nvPr/>
        </p:nvPicPr>
        <p:blipFill rotWithShape="1">
          <a:blip r:embed="rId5">
            <a:alphaModFix/>
          </a:blip>
          <a:srcRect b="0" l="0" r="0" t="0"/>
          <a:stretch/>
        </p:blipFill>
        <p:spPr>
          <a:xfrm>
            <a:off x="1193687" y="3465075"/>
            <a:ext cx="4651515" cy="2743200"/>
          </a:xfrm>
          <a:prstGeom prst="rect">
            <a:avLst/>
          </a:prstGeom>
          <a:noFill/>
          <a:ln>
            <a:noFill/>
          </a:ln>
        </p:spPr>
      </p:pic>
      <p:pic>
        <p:nvPicPr>
          <p:cNvPr descr="preencoded.png" id="874" name="Google Shape;874;p19"/>
          <p:cNvPicPr preferRelativeResize="0"/>
          <p:nvPr/>
        </p:nvPicPr>
        <p:blipFill rotWithShape="1">
          <a:blip r:embed="rId6">
            <a:alphaModFix/>
          </a:blip>
          <a:srcRect b="0" l="0" r="0" t="0"/>
          <a:stretch/>
        </p:blipFill>
        <p:spPr>
          <a:xfrm>
            <a:off x="13425400" y="3374600"/>
            <a:ext cx="27432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sp>
        <p:nvSpPr>
          <p:cNvPr id="78" name="Google Shape;78;p21"/>
          <p:cNvSpPr/>
          <p:nvPr/>
        </p:nvSpPr>
        <p:spPr>
          <a:xfrm>
            <a:off x="1190625" y="2828925"/>
            <a:ext cx="9201150" cy="34099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But that is just an answer that sits at the surface. The topic goes much deeper than that.</a:t>
            </a:r>
            <a:endParaRPr b="1" sz="4800">
              <a:latin typeface="Inter"/>
              <a:ea typeface="Inter"/>
              <a:cs typeface="Inter"/>
              <a:sym typeface="Inter"/>
            </a:endParaRPr>
          </a:p>
          <a:p>
            <a:pPr indent="0" lvl="0" marL="0" marR="0" rtl="0" algn="l">
              <a:lnSpc>
                <a:spcPct val="100000"/>
              </a:lnSpc>
              <a:spcBef>
                <a:spcPts val="0"/>
              </a:spcBef>
              <a:spcAft>
                <a:spcPts val="0"/>
              </a:spcAft>
              <a:buClr>
                <a:srgbClr val="000000"/>
              </a:buClr>
              <a:buSzPts val="4800"/>
              <a:buFont typeface="Arial"/>
              <a:buNone/>
            </a:pPr>
            <a:r>
              <a:t/>
            </a:r>
            <a:endParaRPr b="1" sz="4800">
              <a:latin typeface="Inter"/>
              <a:ea typeface="Inter"/>
              <a:cs typeface="Inter"/>
              <a:sym typeface="Inter"/>
            </a:endParaRPr>
          </a:p>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Let’s explore…</a:t>
            </a:r>
            <a:endParaRPr b="1" sz="4800">
              <a:latin typeface="Inter"/>
              <a:ea typeface="Inter"/>
              <a:cs typeface="Inter"/>
              <a:sym typeface="Inter"/>
            </a:endParaRPr>
          </a:p>
        </p:txBody>
      </p:sp>
      <p:pic>
        <p:nvPicPr>
          <p:cNvPr id="79" name="Google Shape;79;p21"/>
          <p:cNvPicPr preferRelativeResize="0"/>
          <p:nvPr/>
        </p:nvPicPr>
        <p:blipFill>
          <a:blip r:embed="rId3">
            <a:alphaModFix/>
          </a:blip>
          <a:stretch>
            <a:fillRect/>
          </a:stretch>
        </p:blipFill>
        <p:spPr>
          <a:xfrm>
            <a:off x="10562475" y="1347796"/>
            <a:ext cx="7591425" cy="7591425"/>
          </a:xfrm>
          <a:prstGeom prst="rect">
            <a:avLst/>
          </a:prstGeom>
          <a:noFill/>
          <a:ln>
            <a:noFill/>
          </a:ln>
        </p:spPr>
      </p:pic>
      <p:pic>
        <p:nvPicPr>
          <p:cNvPr descr="preencoded.png" id="80" name="Google Shape;80;p21"/>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9" name="Shape 879"/>
        <p:cNvGrpSpPr/>
        <p:nvPr/>
      </p:nvGrpSpPr>
      <p:grpSpPr>
        <a:xfrm>
          <a:off x="0" y="0"/>
          <a:ext cx="0" cy="0"/>
          <a:chOff x="0" y="0"/>
          <a:chExt cx="0" cy="0"/>
        </a:xfrm>
      </p:grpSpPr>
      <p:sp>
        <p:nvSpPr>
          <p:cNvPr id="880" name="Google Shape;880;g1f5b0ca3343_0_394"/>
          <p:cNvSpPr/>
          <p:nvPr/>
        </p:nvSpPr>
        <p:spPr>
          <a:xfrm>
            <a:off x="7330050" y="3002250"/>
            <a:ext cx="104439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3600">
                <a:latin typeface="Inter"/>
                <a:ea typeface="Inter"/>
                <a:cs typeface="Inter"/>
                <a:sym typeface="Inter"/>
              </a:rPr>
              <a:t>Relay chain block producers commit the new state root to the relay chain once the Parachains Protocol has been completed.</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3600">
                <a:latin typeface="Inter"/>
                <a:ea typeface="Inter"/>
                <a:cs typeface="Inter"/>
                <a:sym typeface="Inter"/>
              </a:rPr>
              <a:t>Thus, when a relay chain block is finalized all included parachain blocks will also be finalized!</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3600">
                <a:latin typeface="Inter"/>
                <a:ea typeface="Inter"/>
                <a:cs typeface="Inter"/>
                <a:sym typeface="Inter"/>
              </a:rPr>
              <a:t>The Parachain state committed on Polkadot is </a:t>
            </a:r>
            <a:r>
              <a:rPr lang="en-US" sz="3600">
                <a:solidFill>
                  <a:srgbClr val="FF1864"/>
                </a:solidFill>
                <a:latin typeface="Inter"/>
                <a:ea typeface="Inter"/>
                <a:cs typeface="Inter"/>
                <a:sym typeface="Inter"/>
              </a:rPr>
              <a:t>the </a:t>
            </a:r>
            <a:r>
              <a:rPr lang="en-US" sz="3600">
                <a:solidFill>
                  <a:srgbClr val="FF1864"/>
                </a:solidFill>
                <a:latin typeface="Inter"/>
                <a:ea typeface="Inter"/>
                <a:cs typeface="Inter"/>
                <a:sym typeface="Inter"/>
              </a:rPr>
              <a:t>canonical</a:t>
            </a:r>
            <a:r>
              <a:rPr lang="en-US" sz="3600">
                <a:solidFill>
                  <a:srgbClr val="FF1864"/>
                </a:solidFill>
                <a:latin typeface="Inter"/>
                <a:ea typeface="Inter"/>
                <a:cs typeface="Inter"/>
                <a:sym typeface="Inter"/>
              </a:rPr>
              <a:t> chain</a:t>
            </a:r>
            <a:r>
              <a:rPr lang="en-US" sz="3600">
                <a:latin typeface="Inter"/>
                <a:ea typeface="Inter"/>
                <a:cs typeface="Inter"/>
                <a:sym typeface="Inter"/>
              </a:rPr>
              <a:t>.</a:t>
            </a:r>
            <a:endParaRPr sz="3600">
              <a:latin typeface="Inter"/>
              <a:ea typeface="Inter"/>
              <a:cs typeface="Inter"/>
              <a:sym typeface="Inter"/>
            </a:endParaRPr>
          </a:p>
        </p:txBody>
      </p:sp>
      <p:sp>
        <p:nvSpPr>
          <p:cNvPr id="881" name="Google Shape;881;g1f5b0ca3343_0_394"/>
          <p:cNvSpPr/>
          <p:nvPr/>
        </p:nvSpPr>
        <p:spPr>
          <a:xfrm>
            <a:off x="7330050" y="1325850"/>
            <a:ext cx="98793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Parachain Blocks Get Finalized</a:t>
            </a:r>
            <a:endParaRPr b="0" i="0" sz="4800" u="none" cap="none" strike="noStrike">
              <a:solidFill>
                <a:schemeClr val="dk1"/>
              </a:solidFill>
              <a:latin typeface="Calibri"/>
              <a:ea typeface="Calibri"/>
              <a:cs typeface="Calibri"/>
              <a:sym typeface="Calibri"/>
            </a:endParaRPr>
          </a:p>
        </p:txBody>
      </p:sp>
      <p:cxnSp>
        <p:nvCxnSpPr>
          <p:cNvPr id="882" name="Google Shape;882;g1f5b0ca3343_0_394"/>
          <p:cNvCxnSpPr/>
          <p:nvPr/>
        </p:nvCxnSpPr>
        <p:spPr>
          <a:xfrm rot="10800000">
            <a:off x="1617275" y="1508097"/>
            <a:ext cx="0" cy="7224600"/>
          </a:xfrm>
          <a:prstGeom prst="straightConnector1">
            <a:avLst/>
          </a:prstGeom>
          <a:noFill/>
          <a:ln cap="flat" cmpd="sng" w="76200">
            <a:solidFill>
              <a:schemeClr val="dk2"/>
            </a:solidFill>
            <a:prstDash val="solid"/>
            <a:round/>
            <a:headEnd len="med" w="med" type="none"/>
            <a:tailEnd len="med" w="med" type="triangle"/>
          </a:ln>
        </p:spPr>
      </p:cxnSp>
      <p:sp>
        <p:nvSpPr>
          <p:cNvPr id="883" name="Google Shape;883;g1f5b0ca3343_0_394"/>
          <p:cNvSpPr/>
          <p:nvPr/>
        </p:nvSpPr>
        <p:spPr>
          <a:xfrm>
            <a:off x="1911325" y="79762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n-3</a:t>
            </a:r>
            <a:endParaRPr b="0" i="0" sz="1800" u="none" cap="none" strike="noStrike">
              <a:solidFill>
                <a:schemeClr val="dk1"/>
              </a:solidFill>
              <a:latin typeface="Calibri"/>
              <a:ea typeface="Calibri"/>
              <a:cs typeface="Calibri"/>
              <a:sym typeface="Calibri"/>
            </a:endParaRPr>
          </a:p>
        </p:txBody>
      </p:sp>
      <p:sp>
        <p:nvSpPr>
          <p:cNvPr id="884" name="Google Shape;884;g1f5b0ca3343_0_394"/>
          <p:cNvSpPr/>
          <p:nvPr/>
        </p:nvSpPr>
        <p:spPr>
          <a:xfrm>
            <a:off x="1911325" y="65959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n-2</a:t>
            </a:r>
            <a:endParaRPr b="0" i="0" sz="1800" u="none" cap="none" strike="noStrike">
              <a:solidFill>
                <a:schemeClr val="dk1"/>
              </a:solidFill>
              <a:latin typeface="Calibri"/>
              <a:ea typeface="Calibri"/>
              <a:cs typeface="Calibri"/>
              <a:sym typeface="Calibri"/>
            </a:endParaRPr>
          </a:p>
        </p:txBody>
      </p:sp>
      <p:sp>
        <p:nvSpPr>
          <p:cNvPr id="885" name="Google Shape;885;g1f5b0ca3343_0_394"/>
          <p:cNvSpPr/>
          <p:nvPr/>
        </p:nvSpPr>
        <p:spPr>
          <a:xfrm>
            <a:off x="1911325" y="52156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grpSp>
        <p:nvGrpSpPr>
          <p:cNvPr id="886" name="Google Shape;886;g1f5b0ca3343_0_394"/>
          <p:cNvGrpSpPr/>
          <p:nvPr/>
        </p:nvGrpSpPr>
        <p:grpSpPr>
          <a:xfrm>
            <a:off x="2667681" y="7319181"/>
            <a:ext cx="3673000" cy="1676310"/>
            <a:chOff x="1286125" y="2078525"/>
            <a:chExt cx="3673000" cy="3688250"/>
          </a:xfrm>
        </p:grpSpPr>
        <p:sp>
          <p:nvSpPr>
            <p:cNvPr id="887" name="Google Shape;887;g1f5b0ca3343_0_39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g1f5b0ca3343_0_394"/>
            <p:cNvGrpSpPr/>
            <p:nvPr/>
          </p:nvGrpSpPr>
          <p:grpSpPr>
            <a:xfrm>
              <a:off x="1286125" y="2078525"/>
              <a:ext cx="3673000" cy="3688250"/>
              <a:chOff x="2413475" y="4669250"/>
              <a:chExt cx="3673000" cy="3688250"/>
            </a:xfrm>
          </p:grpSpPr>
          <p:sp>
            <p:nvSpPr>
              <p:cNvPr id="889" name="Google Shape;889;g1f5b0ca3343_0_39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1f5b0ca3343_0_39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1f5b0ca3343_0_39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f5b0ca3343_0_39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f5b0ca3343_0_39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1f5b0ca3343_0_39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1f5b0ca3343_0_39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1f5b0ca3343_0_39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7" name="Google Shape;897;g1f5b0ca3343_0_394"/>
          <p:cNvSpPr/>
          <p:nvPr/>
        </p:nvSpPr>
        <p:spPr>
          <a:xfrm>
            <a:off x="1911325" y="38353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a:t>
            </a:r>
            <a:endParaRPr b="0" i="0" sz="1800" u="none" cap="none" strike="noStrike">
              <a:solidFill>
                <a:schemeClr val="dk1"/>
              </a:solidFill>
              <a:latin typeface="Calibri"/>
              <a:ea typeface="Calibri"/>
              <a:cs typeface="Calibri"/>
              <a:sym typeface="Calibri"/>
            </a:endParaRPr>
          </a:p>
        </p:txBody>
      </p:sp>
      <p:sp>
        <p:nvSpPr>
          <p:cNvPr id="898" name="Google Shape;898;g1f5b0ca3343_0_394"/>
          <p:cNvSpPr/>
          <p:nvPr/>
        </p:nvSpPr>
        <p:spPr>
          <a:xfrm>
            <a:off x="1911325" y="24550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pic>
        <p:nvPicPr>
          <p:cNvPr descr="preencoded.png" id="899" name="Google Shape;899;g1f5b0ca3343_0_394"/>
          <p:cNvPicPr preferRelativeResize="0"/>
          <p:nvPr/>
        </p:nvPicPr>
        <p:blipFill rotWithShape="1">
          <a:blip r:embed="rId3">
            <a:alphaModFix/>
          </a:blip>
          <a:srcRect b="0" l="0" r="0" t="0"/>
          <a:stretch/>
        </p:blipFill>
        <p:spPr>
          <a:xfrm>
            <a:off x="0" y="0"/>
            <a:ext cx="18288000" cy="941333"/>
          </a:xfrm>
          <a:prstGeom prst="rect">
            <a:avLst/>
          </a:prstGeom>
          <a:noFill/>
          <a:ln>
            <a:noFill/>
          </a:ln>
        </p:spPr>
      </p:pic>
      <p:grpSp>
        <p:nvGrpSpPr>
          <p:cNvPr id="900" name="Google Shape;900;g1f5b0ca3343_0_394"/>
          <p:cNvGrpSpPr/>
          <p:nvPr/>
        </p:nvGrpSpPr>
        <p:grpSpPr>
          <a:xfrm>
            <a:off x="2667681" y="5938887"/>
            <a:ext cx="3673000" cy="1676310"/>
            <a:chOff x="1286125" y="2078525"/>
            <a:chExt cx="3673000" cy="3688250"/>
          </a:xfrm>
        </p:grpSpPr>
        <p:sp>
          <p:nvSpPr>
            <p:cNvPr id="901" name="Google Shape;901;g1f5b0ca3343_0_39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 name="Google Shape;902;g1f5b0ca3343_0_394"/>
            <p:cNvGrpSpPr/>
            <p:nvPr/>
          </p:nvGrpSpPr>
          <p:grpSpPr>
            <a:xfrm>
              <a:off x="1286125" y="2078525"/>
              <a:ext cx="3673000" cy="3688250"/>
              <a:chOff x="2413475" y="4669250"/>
              <a:chExt cx="3673000" cy="3688250"/>
            </a:xfrm>
          </p:grpSpPr>
          <p:sp>
            <p:nvSpPr>
              <p:cNvPr id="903" name="Google Shape;903;g1f5b0ca3343_0_39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1f5b0ca3343_0_39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f5b0ca3343_0_39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1f5b0ca3343_0_39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1f5b0ca3343_0_39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1f5b0ca3343_0_39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1f5b0ca3343_0_39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1f5b0ca3343_0_39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1" name="Google Shape;911;g1f5b0ca3343_0_394"/>
          <p:cNvGrpSpPr/>
          <p:nvPr/>
        </p:nvGrpSpPr>
        <p:grpSpPr>
          <a:xfrm>
            <a:off x="2667681" y="4558594"/>
            <a:ext cx="3673000" cy="1676310"/>
            <a:chOff x="1286125" y="2078525"/>
            <a:chExt cx="3673000" cy="3688250"/>
          </a:xfrm>
        </p:grpSpPr>
        <p:sp>
          <p:nvSpPr>
            <p:cNvPr id="912" name="Google Shape;912;g1f5b0ca3343_0_39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g1f5b0ca3343_0_394"/>
            <p:cNvGrpSpPr/>
            <p:nvPr/>
          </p:nvGrpSpPr>
          <p:grpSpPr>
            <a:xfrm>
              <a:off x="1286125" y="2078525"/>
              <a:ext cx="3673000" cy="3688250"/>
              <a:chOff x="2413475" y="4669250"/>
              <a:chExt cx="3673000" cy="3688250"/>
            </a:xfrm>
          </p:grpSpPr>
          <p:sp>
            <p:nvSpPr>
              <p:cNvPr id="914" name="Google Shape;914;g1f5b0ca3343_0_39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1f5b0ca3343_0_39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1f5b0ca3343_0_39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1f5b0ca3343_0_39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1f5b0ca3343_0_39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1f5b0ca3343_0_39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1f5b0ca3343_0_39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1f5b0ca3343_0_39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2" name="Google Shape;922;g1f5b0ca3343_0_394"/>
          <p:cNvGrpSpPr/>
          <p:nvPr/>
        </p:nvGrpSpPr>
        <p:grpSpPr>
          <a:xfrm>
            <a:off x="2667681" y="3178300"/>
            <a:ext cx="3673000" cy="1676310"/>
            <a:chOff x="1286125" y="2078525"/>
            <a:chExt cx="3673000" cy="3688250"/>
          </a:xfrm>
        </p:grpSpPr>
        <p:sp>
          <p:nvSpPr>
            <p:cNvPr id="923" name="Google Shape;923;g1f5b0ca3343_0_39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g1f5b0ca3343_0_394"/>
            <p:cNvGrpSpPr/>
            <p:nvPr/>
          </p:nvGrpSpPr>
          <p:grpSpPr>
            <a:xfrm>
              <a:off x="1286125" y="2078525"/>
              <a:ext cx="3673000" cy="3688250"/>
              <a:chOff x="2413475" y="4669250"/>
              <a:chExt cx="3673000" cy="3688250"/>
            </a:xfrm>
          </p:grpSpPr>
          <p:sp>
            <p:nvSpPr>
              <p:cNvPr id="925" name="Google Shape;925;g1f5b0ca3343_0_39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1f5b0ca3343_0_39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1f5b0ca3343_0_39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1f5b0ca3343_0_39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1f5b0ca3343_0_39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1f5b0ca3343_0_39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1f5b0ca3343_0_39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1f5b0ca3343_0_39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3" name="Google Shape;933;g1f5b0ca3343_0_394"/>
          <p:cNvGrpSpPr/>
          <p:nvPr/>
        </p:nvGrpSpPr>
        <p:grpSpPr>
          <a:xfrm>
            <a:off x="2667681" y="1798006"/>
            <a:ext cx="3673000" cy="1676310"/>
            <a:chOff x="1286125" y="2078525"/>
            <a:chExt cx="3673000" cy="3688250"/>
          </a:xfrm>
        </p:grpSpPr>
        <p:sp>
          <p:nvSpPr>
            <p:cNvPr id="934" name="Google Shape;934;g1f5b0ca3343_0_394"/>
            <p:cNvSpPr/>
            <p:nvPr/>
          </p:nvSpPr>
          <p:spPr>
            <a:xfrm>
              <a:off x="1514775" y="2314800"/>
              <a:ext cx="3264900" cy="326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g1f5b0ca3343_0_394"/>
            <p:cNvGrpSpPr/>
            <p:nvPr/>
          </p:nvGrpSpPr>
          <p:grpSpPr>
            <a:xfrm>
              <a:off x="1286125" y="2078525"/>
              <a:ext cx="3673000" cy="3688250"/>
              <a:chOff x="2413475" y="4669250"/>
              <a:chExt cx="3673000" cy="3688250"/>
            </a:xfrm>
          </p:grpSpPr>
          <p:sp>
            <p:nvSpPr>
              <p:cNvPr id="936" name="Google Shape;936;g1f5b0ca3343_0_39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1f5b0ca3343_0_39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1f5b0ca3343_0_39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1f5b0ca3343_0_39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1f5b0ca3343_0_39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1f5b0ca3343_0_39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1f5b0ca3343_0_39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1f5b0ca3343_0_39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4" name="Google Shape;944;g1f5b0ca3343_0_394"/>
          <p:cNvSpPr/>
          <p:nvPr/>
        </p:nvSpPr>
        <p:spPr>
          <a:xfrm rot="-5400000">
            <a:off x="-2687700" y="4831047"/>
            <a:ext cx="74412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Parachain Blocks Finalizing with the Relay Chain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9" name="Shape 949"/>
        <p:cNvGrpSpPr/>
        <p:nvPr/>
      </p:nvGrpSpPr>
      <p:grpSpPr>
        <a:xfrm>
          <a:off x="0" y="0"/>
          <a:ext cx="0" cy="0"/>
          <a:chOff x="0" y="0"/>
          <a:chExt cx="0" cy="0"/>
        </a:xfrm>
      </p:grpSpPr>
      <p:sp>
        <p:nvSpPr>
          <p:cNvPr id="950" name="Google Shape;950;g1f5eee5bdbf_0_284"/>
          <p:cNvSpPr/>
          <p:nvPr/>
        </p:nvSpPr>
        <p:spPr>
          <a:xfrm>
            <a:off x="7574725" y="3535650"/>
            <a:ext cx="82770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3600">
                <a:latin typeface="Inter"/>
                <a:ea typeface="Inter"/>
                <a:cs typeface="Inter"/>
                <a:sym typeface="Inter"/>
              </a:rPr>
              <a:t>This also means that finalization on Polkadot implies finalization of all interactions between all parachains at the same height.</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3600">
                <a:latin typeface="Inter"/>
                <a:ea typeface="Inter"/>
                <a:cs typeface="Inter"/>
                <a:sym typeface="Inter"/>
              </a:rPr>
              <a:t>So, shared security not only secures the individual chains, but the interactions between chains too.</a:t>
            </a:r>
            <a:endParaRPr sz="36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600">
              <a:latin typeface="Inter"/>
              <a:ea typeface="Inter"/>
              <a:cs typeface="Inter"/>
              <a:sym typeface="Inter"/>
            </a:endParaRPr>
          </a:p>
        </p:txBody>
      </p:sp>
      <p:sp>
        <p:nvSpPr>
          <p:cNvPr id="951" name="Google Shape;951;g1f5eee5bdbf_0_284"/>
          <p:cNvSpPr/>
          <p:nvPr/>
        </p:nvSpPr>
        <p:spPr>
          <a:xfrm>
            <a:off x="7574725" y="1859247"/>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Trust-Free Interactions</a:t>
            </a:r>
            <a:endParaRPr b="0" i="0" sz="4800" u="none" cap="none" strike="noStrike">
              <a:solidFill>
                <a:schemeClr val="dk1"/>
              </a:solidFill>
              <a:latin typeface="Calibri"/>
              <a:ea typeface="Calibri"/>
              <a:cs typeface="Calibri"/>
              <a:sym typeface="Calibri"/>
            </a:endParaRPr>
          </a:p>
        </p:txBody>
      </p:sp>
      <p:cxnSp>
        <p:nvCxnSpPr>
          <p:cNvPr id="952" name="Google Shape;952;g1f5eee5bdbf_0_284"/>
          <p:cNvCxnSpPr/>
          <p:nvPr/>
        </p:nvCxnSpPr>
        <p:spPr>
          <a:xfrm rot="10800000">
            <a:off x="1617275" y="1508097"/>
            <a:ext cx="0" cy="7224600"/>
          </a:xfrm>
          <a:prstGeom prst="straightConnector1">
            <a:avLst/>
          </a:prstGeom>
          <a:noFill/>
          <a:ln cap="flat" cmpd="sng" w="76200">
            <a:solidFill>
              <a:schemeClr val="dk2"/>
            </a:solidFill>
            <a:prstDash val="solid"/>
            <a:round/>
            <a:headEnd len="med" w="med" type="none"/>
            <a:tailEnd len="med" w="med" type="triangle"/>
          </a:ln>
        </p:spPr>
      </p:cxnSp>
      <p:sp>
        <p:nvSpPr>
          <p:cNvPr id="953" name="Google Shape;953;g1f5eee5bdbf_0_284"/>
          <p:cNvSpPr/>
          <p:nvPr/>
        </p:nvSpPr>
        <p:spPr>
          <a:xfrm rot="-5400000">
            <a:off x="-2687700" y="4831047"/>
            <a:ext cx="74412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Parachain Blocks and Interactions Finalizing with the Relay Chain</a:t>
            </a:r>
            <a:endParaRPr b="0" i="0" sz="1800" u="none" cap="none" strike="noStrike">
              <a:solidFill>
                <a:schemeClr val="dk1"/>
              </a:solidFill>
              <a:latin typeface="Calibri"/>
              <a:ea typeface="Calibri"/>
              <a:cs typeface="Calibri"/>
              <a:sym typeface="Calibri"/>
            </a:endParaRPr>
          </a:p>
        </p:txBody>
      </p:sp>
      <p:sp>
        <p:nvSpPr>
          <p:cNvPr id="954" name="Google Shape;954;g1f5eee5bdbf_0_284"/>
          <p:cNvSpPr/>
          <p:nvPr/>
        </p:nvSpPr>
        <p:spPr>
          <a:xfrm>
            <a:off x="1911325" y="79762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n-3</a:t>
            </a:r>
            <a:endParaRPr b="0" i="0" sz="1800" u="none" cap="none" strike="noStrike">
              <a:solidFill>
                <a:schemeClr val="dk1"/>
              </a:solidFill>
              <a:latin typeface="Calibri"/>
              <a:ea typeface="Calibri"/>
              <a:cs typeface="Calibri"/>
              <a:sym typeface="Calibri"/>
            </a:endParaRPr>
          </a:p>
        </p:txBody>
      </p:sp>
      <p:sp>
        <p:nvSpPr>
          <p:cNvPr id="955" name="Google Shape;955;g1f5eee5bdbf_0_284"/>
          <p:cNvSpPr/>
          <p:nvPr/>
        </p:nvSpPr>
        <p:spPr>
          <a:xfrm>
            <a:off x="1911325" y="65959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n-2</a:t>
            </a:r>
            <a:endParaRPr b="0" i="0" sz="1800" u="none" cap="none" strike="noStrike">
              <a:solidFill>
                <a:schemeClr val="dk1"/>
              </a:solidFill>
              <a:latin typeface="Calibri"/>
              <a:ea typeface="Calibri"/>
              <a:cs typeface="Calibri"/>
              <a:sym typeface="Calibri"/>
            </a:endParaRPr>
          </a:p>
        </p:txBody>
      </p:sp>
      <p:sp>
        <p:nvSpPr>
          <p:cNvPr id="956" name="Google Shape;956;g1f5eee5bdbf_0_284"/>
          <p:cNvSpPr/>
          <p:nvPr/>
        </p:nvSpPr>
        <p:spPr>
          <a:xfrm>
            <a:off x="1911325" y="52156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grpSp>
        <p:nvGrpSpPr>
          <p:cNvPr id="957" name="Google Shape;957;g1f5eee5bdbf_0_284"/>
          <p:cNvGrpSpPr/>
          <p:nvPr/>
        </p:nvGrpSpPr>
        <p:grpSpPr>
          <a:xfrm>
            <a:off x="2667681" y="7319194"/>
            <a:ext cx="3673000" cy="1676310"/>
            <a:chOff x="13540681" y="4330969"/>
            <a:chExt cx="3673000" cy="1676310"/>
          </a:xfrm>
        </p:grpSpPr>
        <p:grpSp>
          <p:nvGrpSpPr>
            <p:cNvPr id="958" name="Google Shape;958;g1f5eee5bdbf_0_284"/>
            <p:cNvGrpSpPr/>
            <p:nvPr/>
          </p:nvGrpSpPr>
          <p:grpSpPr>
            <a:xfrm>
              <a:off x="13540681" y="4330969"/>
              <a:ext cx="3673000" cy="1676310"/>
              <a:chOff x="7867531" y="703306"/>
              <a:chExt cx="3673000" cy="1676310"/>
            </a:xfrm>
          </p:grpSpPr>
          <p:grpSp>
            <p:nvGrpSpPr>
              <p:cNvPr id="959" name="Google Shape;959;g1f5eee5bdbf_0_284"/>
              <p:cNvGrpSpPr/>
              <p:nvPr/>
            </p:nvGrpSpPr>
            <p:grpSpPr>
              <a:xfrm>
                <a:off x="7867531" y="703306"/>
                <a:ext cx="3673000" cy="1676310"/>
                <a:chOff x="1286125" y="2078525"/>
                <a:chExt cx="3673000" cy="3688250"/>
              </a:xfrm>
            </p:grpSpPr>
            <p:sp>
              <p:nvSpPr>
                <p:cNvPr id="960" name="Google Shape;960;g1f5eee5bdbf_0_28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g1f5eee5bdbf_0_284"/>
                <p:cNvGrpSpPr/>
                <p:nvPr/>
              </p:nvGrpSpPr>
              <p:grpSpPr>
                <a:xfrm>
                  <a:off x="1286125" y="2078525"/>
                  <a:ext cx="3673000" cy="3688250"/>
                  <a:chOff x="2413475" y="4669250"/>
                  <a:chExt cx="3673000" cy="3688250"/>
                </a:xfrm>
              </p:grpSpPr>
              <p:sp>
                <p:nvSpPr>
                  <p:cNvPr id="962" name="Google Shape;962;g1f5eee5bdbf_0_28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1f5eee5bdbf_0_28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1f5eee5bdbf_0_28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1f5eee5bdbf_0_28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1f5eee5bdbf_0_28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1f5eee5bdbf_0_28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1f5eee5bdbf_0_28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1f5eee5bdbf_0_28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70" name="Google Shape;970;g1f5eee5bdbf_0_284"/>
              <p:cNvCxnSpPr>
                <a:stCxn id="962" idx="2"/>
                <a:endCxn id="966" idx="0"/>
              </p:cNvCxnSpPr>
              <p:nvPr/>
            </p:nvCxnSpPr>
            <p:spPr>
              <a:xfrm>
                <a:off x="9592231" y="875789"/>
                <a:ext cx="263100" cy="1331400"/>
              </a:xfrm>
              <a:prstGeom prst="straightConnector1">
                <a:avLst/>
              </a:prstGeom>
              <a:noFill/>
              <a:ln cap="flat" cmpd="sng" w="19050">
                <a:solidFill>
                  <a:schemeClr val="dk1"/>
                </a:solidFill>
                <a:prstDash val="solid"/>
                <a:round/>
                <a:headEnd len="med" w="med" type="none"/>
                <a:tailEnd len="med" w="med" type="none"/>
              </a:ln>
            </p:spPr>
          </p:cxnSp>
          <p:cxnSp>
            <p:nvCxnSpPr>
              <p:cNvPr id="971" name="Google Shape;971;g1f5eee5bdbf_0_284"/>
              <p:cNvCxnSpPr>
                <a:stCxn id="969" idx="3"/>
                <a:endCxn id="965" idx="1"/>
              </p:cNvCxnSpPr>
              <p:nvPr/>
            </p:nvCxnSpPr>
            <p:spPr>
              <a:xfrm>
                <a:off x="8614781" y="1113607"/>
                <a:ext cx="2222400" cy="857400"/>
              </a:xfrm>
              <a:prstGeom prst="straightConnector1">
                <a:avLst/>
              </a:prstGeom>
              <a:noFill/>
              <a:ln cap="flat" cmpd="sng" w="19050">
                <a:solidFill>
                  <a:schemeClr val="dk1"/>
                </a:solidFill>
                <a:prstDash val="solid"/>
                <a:round/>
                <a:headEnd len="med" w="med" type="none"/>
                <a:tailEnd len="med" w="med" type="none"/>
              </a:ln>
            </p:spPr>
          </p:cxnSp>
          <p:cxnSp>
            <p:nvCxnSpPr>
              <p:cNvPr id="972" name="Google Shape;972;g1f5eee5bdbf_0_284"/>
              <p:cNvCxnSpPr>
                <a:stCxn id="967" idx="3"/>
                <a:endCxn id="962" idx="2"/>
              </p:cNvCxnSpPr>
              <p:nvPr/>
            </p:nvCxnSpPr>
            <p:spPr>
              <a:xfrm flipH="1" rot="10800000">
                <a:off x="8786784" y="875850"/>
                <a:ext cx="805500" cy="1159800"/>
              </a:xfrm>
              <a:prstGeom prst="straightConnector1">
                <a:avLst/>
              </a:prstGeom>
              <a:noFill/>
              <a:ln cap="flat" cmpd="sng" w="19050">
                <a:solidFill>
                  <a:schemeClr val="dk1"/>
                </a:solidFill>
                <a:prstDash val="solid"/>
                <a:round/>
                <a:headEnd len="med" w="med" type="none"/>
                <a:tailEnd len="med" w="med" type="none"/>
              </a:ln>
            </p:spPr>
          </p:cxnSp>
        </p:grpSp>
        <p:cxnSp>
          <p:nvCxnSpPr>
            <p:cNvPr id="973" name="Google Shape;973;g1f5eee5bdbf_0_284"/>
            <p:cNvCxnSpPr>
              <a:stCxn id="963" idx="1"/>
              <a:endCxn id="966" idx="0"/>
            </p:cNvCxnSpPr>
            <p:nvPr/>
          </p:nvCxnSpPr>
          <p:spPr>
            <a:xfrm flipH="1">
              <a:off x="15528434" y="4680445"/>
              <a:ext cx="839100" cy="1154400"/>
            </a:xfrm>
            <a:prstGeom prst="straightConnector1">
              <a:avLst/>
            </a:prstGeom>
            <a:noFill/>
            <a:ln cap="flat" cmpd="sng" w="19050">
              <a:solidFill>
                <a:schemeClr val="dk1"/>
              </a:solidFill>
              <a:prstDash val="solid"/>
              <a:round/>
              <a:headEnd len="med" w="med" type="none"/>
              <a:tailEnd len="med" w="med" type="none"/>
            </a:ln>
          </p:spPr>
        </p:cxnSp>
      </p:grpSp>
      <p:grpSp>
        <p:nvGrpSpPr>
          <p:cNvPr id="974" name="Google Shape;974;g1f5eee5bdbf_0_284"/>
          <p:cNvGrpSpPr/>
          <p:nvPr/>
        </p:nvGrpSpPr>
        <p:grpSpPr>
          <a:xfrm>
            <a:off x="2667681" y="5938894"/>
            <a:ext cx="3673000" cy="1676310"/>
            <a:chOff x="13540681" y="4330969"/>
            <a:chExt cx="3673000" cy="1676310"/>
          </a:xfrm>
        </p:grpSpPr>
        <p:grpSp>
          <p:nvGrpSpPr>
            <p:cNvPr id="975" name="Google Shape;975;g1f5eee5bdbf_0_284"/>
            <p:cNvGrpSpPr/>
            <p:nvPr/>
          </p:nvGrpSpPr>
          <p:grpSpPr>
            <a:xfrm>
              <a:off x="13540681" y="4330969"/>
              <a:ext cx="3673000" cy="1676310"/>
              <a:chOff x="7867531" y="703306"/>
              <a:chExt cx="3673000" cy="1676310"/>
            </a:xfrm>
          </p:grpSpPr>
          <p:grpSp>
            <p:nvGrpSpPr>
              <p:cNvPr id="976" name="Google Shape;976;g1f5eee5bdbf_0_284"/>
              <p:cNvGrpSpPr/>
              <p:nvPr/>
            </p:nvGrpSpPr>
            <p:grpSpPr>
              <a:xfrm>
                <a:off x="7867531" y="703306"/>
                <a:ext cx="3673000" cy="1676310"/>
                <a:chOff x="1286125" y="2078525"/>
                <a:chExt cx="3673000" cy="3688250"/>
              </a:xfrm>
            </p:grpSpPr>
            <p:sp>
              <p:nvSpPr>
                <p:cNvPr id="977" name="Google Shape;977;g1f5eee5bdbf_0_28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g1f5eee5bdbf_0_284"/>
                <p:cNvGrpSpPr/>
                <p:nvPr/>
              </p:nvGrpSpPr>
              <p:grpSpPr>
                <a:xfrm>
                  <a:off x="1286125" y="2078525"/>
                  <a:ext cx="3673000" cy="3688250"/>
                  <a:chOff x="2413475" y="4669250"/>
                  <a:chExt cx="3673000" cy="3688250"/>
                </a:xfrm>
              </p:grpSpPr>
              <p:sp>
                <p:nvSpPr>
                  <p:cNvPr id="979" name="Google Shape;979;g1f5eee5bdbf_0_28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f5eee5bdbf_0_28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1f5eee5bdbf_0_28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1f5eee5bdbf_0_28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1f5eee5bdbf_0_28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1f5eee5bdbf_0_28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1f5eee5bdbf_0_28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1f5eee5bdbf_0_28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87" name="Google Shape;987;g1f5eee5bdbf_0_284"/>
              <p:cNvCxnSpPr>
                <a:stCxn id="979" idx="2"/>
                <a:endCxn id="982" idx="1"/>
              </p:cNvCxnSpPr>
              <p:nvPr/>
            </p:nvCxnSpPr>
            <p:spPr>
              <a:xfrm>
                <a:off x="9592231" y="875789"/>
                <a:ext cx="1245000" cy="1095300"/>
              </a:xfrm>
              <a:prstGeom prst="straightConnector1">
                <a:avLst/>
              </a:prstGeom>
              <a:noFill/>
              <a:ln cap="flat" cmpd="sng" w="19050">
                <a:solidFill>
                  <a:schemeClr val="dk1"/>
                </a:solidFill>
                <a:prstDash val="solid"/>
                <a:round/>
                <a:headEnd len="med" w="med" type="none"/>
                <a:tailEnd len="med" w="med" type="none"/>
              </a:ln>
            </p:spPr>
          </p:cxnSp>
          <p:cxnSp>
            <p:nvCxnSpPr>
              <p:cNvPr id="988" name="Google Shape;988;g1f5eee5bdbf_0_284"/>
              <p:cNvCxnSpPr>
                <a:stCxn id="986" idx="3"/>
                <a:endCxn id="984" idx="3"/>
              </p:cNvCxnSpPr>
              <p:nvPr/>
            </p:nvCxnSpPr>
            <p:spPr>
              <a:xfrm>
                <a:off x="8614781" y="1113607"/>
                <a:ext cx="171900" cy="921900"/>
              </a:xfrm>
              <a:prstGeom prst="straightConnector1">
                <a:avLst/>
              </a:prstGeom>
              <a:noFill/>
              <a:ln cap="flat" cmpd="sng" w="19050">
                <a:solidFill>
                  <a:schemeClr val="dk1"/>
                </a:solidFill>
                <a:prstDash val="solid"/>
                <a:round/>
                <a:headEnd len="med" w="med" type="none"/>
                <a:tailEnd len="med" w="med" type="none"/>
              </a:ln>
            </p:spPr>
          </p:cxnSp>
          <p:cxnSp>
            <p:nvCxnSpPr>
              <p:cNvPr id="989" name="Google Shape;989;g1f5eee5bdbf_0_284"/>
              <p:cNvCxnSpPr>
                <a:stCxn id="984" idx="3"/>
                <a:endCxn id="979" idx="2"/>
              </p:cNvCxnSpPr>
              <p:nvPr/>
            </p:nvCxnSpPr>
            <p:spPr>
              <a:xfrm flipH="1" rot="10800000">
                <a:off x="8786784" y="875850"/>
                <a:ext cx="805500" cy="1159800"/>
              </a:xfrm>
              <a:prstGeom prst="straightConnector1">
                <a:avLst/>
              </a:prstGeom>
              <a:noFill/>
              <a:ln cap="flat" cmpd="sng" w="19050">
                <a:solidFill>
                  <a:schemeClr val="dk1"/>
                </a:solidFill>
                <a:prstDash val="solid"/>
                <a:round/>
                <a:headEnd len="med" w="med" type="none"/>
                <a:tailEnd len="med" w="med" type="none"/>
              </a:ln>
            </p:spPr>
          </p:cxnSp>
        </p:grpSp>
        <p:cxnSp>
          <p:nvCxnSpPr>
            <p:cNvPr id="990" name="Google Shape;990;g1f5eee5bdbf_0_284"/>
            <p:cNvCxnSpPr>
              <a:stCxn id="980" idx="1"/>
              <a:endCxn id="982" idx="1"/>
            </p:cNvCxnSpPr>
            <p:nvPr/>
          </p:nvCxnSpPr>
          <p:spPr>
            <a:xfrm>
              <a:off x="16367534" y="4680445"/>
              <a:ext cx="142800" cy="918300"/>
            </a:xfrm>
            <a:prstGeom prst="straightConnector1">
              <a:avLst/>
            </a:prstGeom>
            <a:noFill/>
            <a:ln cap="flat" cmpd="sng" w="19050">
              <a:solidFill>
                <a:schemeClr val="dk1"/>
              </a:solidFill>
              <a:prstDash val="solid"/>
              <a:round/>
              <a:headEnd len="med" w="med" type="none"/>
              <a:tailEnd len="med" w="med" type="none"/>
            </a:ln>
          </p:spPr>
        </p:cxnSp>
      </p:grpSp>
      <p:grpSp>
        <p:nvGrpSpPr>
          <p:cNvPr id="991" name="Google Shape;991;g1f5eee5bdbf_0_284"/>
          <p:cNvGrpSpPr/>
          <p:nvPr/>
        </p:nvGrpSpPr>
        <p:grpSpPr>
          <a:xfrm>
            <a:off x="2667681" y="4558606"/>
            <a:ext cx="3673000" cy="1676310"/>
            <a:chOff x="7867531" y="703306"/>
            <a:chExt cx="3673000" cy="1676310"/>
          </a:xfrm>
        </p:grpSpPr>
        <p:grpSp>
          <p:nvGrpSpPr>
            <p:cNvPr id="992" name="Google Shape;992;g1f5eee5bdbf_0_284"/>
            <p:cNvGrpSpPr/>
            <p:nvPr/>
          </p:nvGrpSpPr>
          <p:grpSpPr>
            <a:xfrm>
              <a:off x="7867531" y="703306"/>
              <a:ext cx="3673000" cy="1676310"/>
              <a:chOff x="1286125" y="2078525"/>
              <a:chExt cx="3673000" cy="3688250"/>
            </a:xfrm>
          </p:grpSpPr>
          <p:sp>
            <p:nvSpPr>
              <p:cNvPr id="993" name="Google Shape;993;g1f5eee5bdbf_0_28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g1f5eee5bdbf_0_284"/>
              <p:cNvGrpSpPr/>
              <p:nvPr/>
            </p:nvGrpSpPr>
            <p:grpSpPr>
              <a:xfrm>
                <a:off x="1286125" y="2078525"/>
                <a:ext cx="3673000" cy="3688250"/>
                <a:chOff x="2413475" y="4669250"/>
                <a:chExt cx="3673000" cy="3688250"/>
              </a:xfrm>
            </p:grpSpPr>
            <p:sp>
              <p:nvSpPr>
                <p:cNvPr id="995" name="Google Shape;995;g1f5eee5bdbf_0_28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1f5eee5bdbf_0_28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1f5eee5bdbf_0_28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1f5eee5bdbf_0_28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f5eee5bdbf_0_28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f5eee5bdbf_0_28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f5eee5bdbf_0_28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1f5eee5bdbf_0_28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03" name="Google Shape;1003;g1f5eee5bdbf_0_284"/>
            <p:cNvCxnSpPr>
              <a:stCxn id="995" idx="2"/>
              <a:endCxn id="998" idx="1"/>
            </p:cNvCxnSpPr>
            <p:nvPr/>
          </p:nvCxnSpPr>
          <p:spPr>
            <a:xfrm>
              <a:off x="9592231" y="875789"/>
              <a:ext cx="1245000" cy="1095300"/>
            </a:xfrm>
            <a:prstGeom prst="straightConnector1">
              <a:avLst/>
            </a:prstGeom>
            <a:noFill/>
            <a:ln cap="flat" cmpd="sng" w="19050">
              <a:solidFill>
                <a:schemeClr val="dk1"/>
              </a:solidFill>
              <a:prstDash val="solid"/>
              <a:round/>
              <a:headEnd len="med" w="med" type="none"/>
              <a:tailEnd len="med" w="med" type="none"/>
            </a:ln>
          </p:spPr>
        </p:cxnSp>
        <p:cxnSp>
          <p:nvCxnSpPr>
            <p:cNvPr id="1004" name="Google Shape;1004;g1f5eee5bdbf_0_284"/>
            <p:cNvCxnSpPr>
              <a:stCxn id="995" idx="2"/>
              <a:endCxn id="1000" idx="3"/>
            </p:cNvCxnSpPr>
            <p:nvPr/>
          </p:nvCxnSpPr>
          <p:spPr>
            <a:xfrm flipH="1">
              <a:off x="8786731" y="875789"/>
              <a:ext cx="805500" cy="1159800"/>
            </a:xfrm>
            <a:prstGeom prst="straightConnector1">
              <a:avLst/>
            </a:prstGeom>
            <a:noFill/>
            <a:ln cap="flat" cmpd="sng" w="19050">
              <a:solidFill>
                <a:schemeClr val="dk1"/>
              </a:solidFill>
              <a:prstDash val="solid"/>
              <a:round/>
              <a:headEnd len="med" w="med" type="none"/>
              <a:tailEnd len="med" w="med" type="none"/>
            </a:ln>
          </p:spPr>
        </p:cxnSp>
        <p:cxnSp>
          <p:nvCxnSpPr>
            <p:cNvPr id="1005" name="Google Shape;1005;g1f5eee5bdbf_0_284"/>
            <p:cNvCxnSpPr>
              <a:stCxn id="1001" idx="3"/>
              <a:endCxn id="997" idx="1"/>
            </p:cNvCxnSpPr>
            <p:nvPr/>
          </p:nvCxnSpPr>
          <p:spPr>
            <a:xfrm flipH="1" rot="10800000">
              <a:off x="8247031" y="1499531"/>
              <a:ext cx="2913900" cy="70200"/>
            </a:xfrm>
            <a:prstGeom prst="straightConnector1">
              <a:avLst/>
            </a:prstGeom>
            <a:noFill/>
            <a:ln cap="flat" cmpd="sng" w="19050">
              <a:solidFill>
                <a:schemeClr val="dk1"/>
              </a:solidFill>
              <a:prstDash val="solid"/>
              <a:round/>
              <a:headEnd len="med" w="med" type="none"/>
              <a:tailEnd len="med" w="med" type="none"/>
            </a:ln>
          </p:spPr>
        </p:cxnSp>
      </p:grpSp>
      <p:grpSp>
        <p:nvGrpSpPr>
          <p:cNvPr id="1006" name="Google Shape;1006;g1f5eee5bdbf_0_284"/>
          <p:cNvGrpSpPr/>
          <p:nvPr/>
        </p:nvGrpSpPr>
        <p:grpSpPr>
          <a:xfrm>
            <a:off x="2667669" y="3178294"/>
            <a:ext cx="3673000" cy="1676310"/>
            <a:chOff x="7867531" y="703306"/>
            <a:chExt cx="3673000" cy="1676310"/>
          </a:xfrm>
        </p:grpSpPr>
        <p:grpSp>
          <p:nvGrpSpPr>
            <p:cNvPr id="1007" name="Google Shape;1007;g1f5eee5bdbf_0_284"/>
            <p:cNvGrpSpPr/>
            <p:nvPr/>
          </p:nvGrpSpPr>
          <p:grpSpPr>
            <a:xfrm>
              <a:off x="7867531" y="703306"/>
              <a:ext cx="3673000" cy="1676310"/>
              <a:chOff x="1286125" y="2078525"/>
              <a:chExt cx="3673000" cy="3688250"/>
            </a:xfrm>
          </p:grpSpPr>
          <p:sp>
            <p:nvSpPr>
              <p:cNvPr id="1008" name="Google Shape;1008;g1f5eee5bdbf_0_28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g1f5eee5bdbf_0_284"/>
              <p:cNvGrpSpPr/>
              <p:nvPr/>
            </p:nvGrpSpPr>
            <p:grpSpPr>
              <a:xfrm>
                <a:off x="1286125" y="2078525"/>
                <a:ext cx="3673000" cy="3688250"/>
                <a:chOff x="2413475" y="4669250"/>
                <a:chExt cx="3673000" cy="3688250"/>
              </a:xfrm>
            </p:grpSpPr>
            <p:sp>
              <p:nvSpPr>
                <p:cNvPr id="1010" name="Google Shape;1010;g1f5eee5bdbf_0_28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1f5eee5bdbf_0_28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1f5eee5bdbf_0_28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1f5eee5bdbf_0_28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1f5eee5bdbf_0_28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1f5eee5bdbf_0_28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1f5eee5bdbf_0_28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1f5eee5bdbf_0_28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18" name="Google Shape;1018;g1f5eee5bdbf_0_284"/>
            <p:cNvCxnSpPr>
              <a:stCxn id="1011" idx="1"/>
              <a:endCxn id="1013" idx="1"/>
            </p:cNvCxnSpPr>
            <p:nvPr/>
          </p:nvCxnSpPr>
          <p:spPr>
            <a:xfrm>
              <a:off x="10694384" y="1052782"/>
              <a:ext cx="142800" cy="918300"/>
            </a:xfrm>
            <a:prstGeom prst="straightConnector1">
              <a:avLst/>
            </a:prstGeom>
            <a:noFill/>
            <a:ln cap="flat" cmpd="sng" w="19050">
              <a:solidFill>
                <a:schemeClr val="dk1"/>
              </a:solidFill>
              <a:prstDash val="solid"/>
              <a:round/>
              <a:headEnd len="med" w="med" type="none"/>
              <a:tailEnd len="med" w="med" type="none"/>
            </a:ln>
          </p:spPr>
        </p:cxnSp>
        <p:cxnSp>
          <p:nvCxnSpPr>
            <p:cNvPr id="1019" name="Google Shape;1019;g1f5eee5bdbf_0_284"/>
            <p:cNvCxnSpPr>
              <a:stCxn id="1017" idx="3"/>
              <a:endCxn id="1014" idx="0"/>
            </p:cNvCxnSpPr>
            <p:nvPr/>
          </p:nvCxnSpPr>
          <p:spPr>
            <a:xfrm>
              <a:off x="8614781" y="1113607"/>
              <a:ext cx="1240500" cy="1093500"/>
            </a:xfrm>
            <a:prstGeom prst="straightConnector1">
              <a:avLst/>
            </a:prstGeom>
            <a:noFill/>
            <a:ln cap="flat" cmpd="sng" w="19050">
              <a:solidFill>
                <a:schemeClr val="dk1"/>
              </a:solidFill>
              <a:prstDash val="solid"/>
              <a:round/>
              <a:headEnd len="med" w="med" type="none"/>
              <a:tailEnd len="med" w="med" type="none"/>
            </a:ln>
          </p:spPr>
        </p:cxnSp>
        <p:cxnSp>
          <p:nvCxnSpPr>
            <p:cNvPr id="1020" name="Google Shape;1020;g1f5eee5bdbf_0_284"/>
            <p:cNvCxnSpPr>
              <a:stCxn id="1016" idx="3"/>
              <a:endCxn id="1012" idx="1"/>
            </p:cNvCxnSpPr>
            <p:nvPr/>
          </p:nvCxnSpPr>
          <p:spPr>
            <a:xfrm flipH="1" rot="10800000">
              <a:off x="8247031" y="1499531"/>
              <a:ext cx="2913900" cy="70200"/>
            </a:xfrm>
            <a:prstGeom prst="straightConnector1">
              <a:avLst/>
            </a:prstGeom>
            <a:noFill/>
            <a:ln cap="flat" cmpd="sng" w="19050">
              <a:solidFill>
                <a:schemeClr val="dk1"/>
              </a:solidFill>
              <a:prstDash val="solid"/>
              <a:round/>
              <a:headEnd len="med" w="med" type="none"/>
              <a:tailEnd len="med" w="med" type="none"/>
            </a:ln>
          </p:spPr>
        </p:cxnSp>
      </p:grpSp>
      <p:grpSp>
        <p:nvGrpSpPr>
          <p:cNvPr id="1021" name="Google Shape;1021;g1f5eee5bdbf_0_284"/>
          <p:cNvGrpSpPr/>
          <p:nvPr/>
        </p:nvGrpSpPr>
        <p:grpSpPr>
          <a:xfrm>
            <a:off x="2667681" y="1798006"/>
            <a:ext cx="3673000" cy="1676310"/>
            <a:chOff x="7867531" y="703306"/>
            <a:chExt cx="3673000" cy="1676310"/>
          </a:xfrm>
        </p:grpSpPr>
        <p:grpSp>
          <p:nvGrpSpPr>
            <p:cNvPr id="1022" name="Google Shape;1022;g1f5eee5bdbf_0_284"/>
            <p:cNvGrpSpPr/>
            <p:nvPr/>
          </p:nvGrpSpPr>
          <p:grpSpPr>
            <a:xfrm>
              <a:off x="7867531" y="703306"/>
              <a:ext cx="3673000" cy="1676310"/>
              <a:chOff x="1286125" y="2078525"/>
              <a:chExt cx="3673000" cy="3688250"/>
            </a:xfrm>
          </p:grpSpPr>
          <p:sp>
            <p:nvSpPr>
              <p:cNvPr id="1023" name="Google Shape;1023;g1f5eee5bdbf_0_284"/>
              <p:cNvSpPr/>
              <p:nvPr/>
            </p:nvSpPr>
            <p:spPr>
              <a:xfrm>
                <a:off x="1514775" y="2314800"/>
                <a:ext cx="3264900" cy="326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 name="Google Shape;1024;g1f5eee5bdbf_0_284"/>
              <p:cNvGrpSpPr/>
              <p:nvPr/>
            </p:nvGrpSpPr>
            <p:grpSpPr>
              <a:xfrm>
                <a:off x="1286125" y="2078525"/>
                <a:ext cx="3673000" cy="3688250"/>
                <a:chOff x="2413475" y="4669250"/>
                <a:chExt cx="3673000" cy="3688250"/>
              </a:xfrm>
            </p:grpSpPr>
            <p:sp>
              <p:nvSpPr>
                <p:cNvPr id="1025" name="Google Shape;1025;g1f5eee5bdbf_0_28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1f5eee5bdbf_0_28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1f5eee5bdbf_0_28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1f5eee5bdbf_0_28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1f5eee5bdbf_0_28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1f5eee5bdbf_0_28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1f5eee5bdbf_0_28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1f5eee5bdbf_0_28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33" name="Google Shape;1033;g1f5eee5bdbf_0_284"/>
            <p:cNvCxnSpPr>
              <a:stCxn id="1026" idx="1"/>
              <a:endCxn id="1032" idx="3"/>
            </p:cNvCxnSpPr>
            <p:nvPr/>
          </p:nvCxnSpPr>
          <p:spPr>
            <a:xfrm flipH="1">
              <a:off x="8614784" y="1052782"/>
              <a:ext cx="2079600" cy="60900"/>
            </a:xfrm>
            <a:prstGeom prst="straightConnector1">
              <a:avLst/>
            </a:prstGeom>
            <a:noFill/>
            <a:ln cap="flat" cmpd="sng" w="19050">
              <a:solidFill>
                <a:srgbClr val="FF1864"/>
              </a:solidFill>
              <a:prstDash val="solid"/>
              <a:round/>
              <a:headEnd len="med" w="med" type="none"/>
              <a:tailEnd len="med" w="med" type="none"/>
            </a:ln>
          </p:spPr>
        </p:cxnSp>
        <p:cxnSp>
          <p:nvCxnSpPr>
            <p:cNvPr id="1034" name="Google Shape;1034;g1f5eee5bdbf_0_284"/>
            <p:cNvCxnSpPr>
              <a:stCxn id="1032" idx="3"/>
              <a:endCxn id="1027" idx="1"/>
            </p:cNvCxnSpPr>
            <p:nvPr/>
          </p:nvCxnSpPr>
          <p:spPr>
            <a:xfrm>
              <a:off x="8614781" y="1113607"/>
              <a:ext cx="2546400" cy="386100"/>
            </a:xfrm>
            <a:prstGeom prst="straightConnector1">
              <a:avLst/>
            </a:prstGeom>
            <a:noFill/>
            <a:ln cap="flat" cmpd="sng" w="19050">
              <a:solidFill>
                <a:srgbClr val="FF1864"/>
              </a:solidFill>
              <a:prstDash val="solid"/>
              <a:round/>
              <a:headEnd len="med" w="med" type="none"/>
              <a:tailEnd len="med" w="med" type="none"/>
            </a:ln>
          </p:spPr>
        </p:cxnSp>
        <p:cxnSp>
          <p:nvCxnSpPr>
            <p:cNvPr id="1035" name="Google Shape;1035;g1f5eee5bdbf_0_284"/>
            <p:cNvCxnSpPr>
              <a:stCxn id="1030" idx="3"/>
              <a:endCxn id="1027" idx="1"/>
            </p:cNvCxnSpPr>
            <p:nvPr/>
          </p:nvCxnSpPr>
          <p:spPr>
            <a:xfrm flipH="1" rot="10800000">
              <a:off x="8786784" y="1499550"/>
              <a:ext cx="2374200" cy="536100"/>
            </a:xfrm>
            <a:prstGeom prst="straightConnector1">
              <a:avLst/>
            </a:prstGeom>
            <a:noFill/>
            <a:ln cap="flat" cmpd="sng" w="19050">
              <a:solidFill>
                <a:srgbClr val="FF1864"/>
              </a:solidFill>
              <a:prstDash val="solid"/>
              <a:round/>
              <a:headEnd len="med" w="med" type="none"/>
              <a:tailEnd len="med" w="med" type="none"/>
            </a:ln>
          </p:spPr>
        </p:cxnSp>
      </p:grpSp>
      <p:sp>
        <p:nvSpPr>
          <p:cNvPr id="1036" name="Google Shape;1036;g1f5eee5bdbf_0_284"/>
          <p:cNvSpPr/>
          <p:nvPr/>
        </p:nvSpPr>
        <p:spPr>
          <a:xfrm>
            <a:off x="1911325" y="38353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a:t>
            </a:r>
            <a:endParaRPr b="0" i="0" sz="1800" u="none" cap="none" strike="noStrike">
              <a:solidFill>
                <a:schemeClr val="dk1"/>
              </a:solidFill>
              <a:latin typeface="Calibri"/>
              <a:ea typeface="Calibri"/>
              <a:cs typeface="Calibri"/>
              <a:sym typeface="Calibri"/>
            </a:endParaRPr>
          </a:p>
        </p:txBody>
      </p:sp>
      <p:sp>
        <p:nvSpPr>
          <p:cNvPr id="1037" name="Google Shape;1037;g1f5eee5bdbf_0_284"/>
          <p:cNvSpPr/>
          <p:nvPr/>
        </p:nvSpPr>
        <p:spPr>
          <a:xfrm>
            <a:off x="1911325" y="2455097"/>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pic>
        <p:nvPicPr>
          <p:cNvPr descr="preencoded.png" id="1038" name="Google Shape;1038;g1f5eee5bdbf_0_284"/>
          <p:cNvPicPr preferRelativeResize="0"/>
          <p:nvPr/>
        </p:nvPicPr>
        <p:blipFill rotWithShape="1">
          <a:blip r:embed="rId3">
            <a:alphaModFix/>
          </a:blip>
          <a:srcRect b="0" l="0" r="0" t="0"/>
          <a:stretch/>
        </p:blipFill>
        <p:spPr>
          <a:xfrm>
            <a:off x="0" y="0"/>
            <a:ext cx="18288000" cy="9413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descr="preencoded.png" id="1044" name="Google Shape;1044;g1f5eee5bdbf_0_600"/>
          <p:cNvPicPr preferRelativeResize="0"/>
          <p:nvPr/>
        </p:nvPicPr>
        <p:blipFill rotWithShape="1">
          <a:blip r:embed="rId3">
            <a:alphaModFix/>
          </a:blip>
          <a:srcRect b="0" l="0" r="0" t="0"/>
          <a:stretch/>
        </p:blipFill>
        <p:spPr>
          <a:xfrm>
            <a:off x="6407550" y="2979463"/>
            <a:ext cx="4760259" cy="2743200"/>
          </a:xfrm>
          <a:prstGeom prst="rect">
            <a:avLst/>
          </a:prstGeom>
          <a:noFill/>
          <a:ln>
            <a:noFill/>
          </a:ln>
        </p:spPr>
      </p:pic>
      <p:sp>
        <p:nvSpPr>
          <p:cNvPr id="1045" name="Google Shape;1045;g1f5eee5bdbf_0_600"/>
          <p:cNvSpPr/>
          <p:nvPr/>
        </p:nvSpPr>
        <p:spPr>
          <a:xfrm>
            <a:off x="1054345" y="6323188"/>
            <a:ext cx="40671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Wasm</a:t>
            </a:r>
            <a:endParaRPr b="0" i="0" sz="4800" u="none" cap="none" strike="noStrike">
              <a:solidFill>
                <a:schemeClr val="dk1"/>
              </a:solidFill>
              <a:latin typeface="Calibri"/>
              <a:ea typeface="Calibri"/>
              <a:cs typeface="Calibri"/>
              <a:sym typeface="Calibri"/>
            </a:endParaRPr>
          </a:p>
        </p:txBody>
      </p:sp>
      <p:sp>
        <p:nvSpPr>
          <p:cNvPr id="1046" name="Google Shape;1046;g1f5eee5bdbf_0_600"/>
          <p:cNvSpPr/>
          <p:nvPr/>
        </p:nvSpPr>
        <p:spPr>
          <a:xfrm>
            <a:off x="5616764" y="6323188"/>
            <a:ext cx="60864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Parachains Protocol</a:t>
            </a:r>
            <a:endParaRPr b="0" i="0" sz="4800" u="none" cap="none" strike="noStrike">
              <a:solidFill>
                <a:schemeClr val="dk1"/>
              </a:solidFill>
              <a:latin typeface="Calibri"/>
              <a:ea typeface="Calibri"/>
              <a:cs typeface="Calibri"/>
              <a:sym typeface="Calibri"/>
            </a:endParaRPr>
          </a:p>
        </p:txBody>
      </p:sp>
      <p:sp>
        <p:nvSpPr>
          <p:cNvPr id="1047" name="Google Shape;1047;g1f5eee5bdbf_0_600"/>
          <p:cNvSpPr/>
          <p:nvPr/>
        </p:nvSpPr>
        <p:spPr>
          <a:xfrm>
            <a:off x="12396914" y="6323188"/>
            <a:ext cx="46383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Relay Chain</a:t>
            </a:r>
            <a:endParaRPr b="0" i="0" sz="4800" u="none" cap="none" strike="noStrike">
              <a:solidFill>
                <a:schemeClr val="dk1"/>
              </a:solidFill>
              <a:latin typeface="Calibri"/>
              <a:ea typeface="Calibri"/>
              <a:cs typeface="Calibri"/>
              <a:sym typeface="Calibri"/>
            </a:endParaRPr>
          </a:p>
        </p:txBody>
      </p:sp>
      <p:pic>
        <p:nvPicPr>
          <p:cNvPr id="1048" name="Google Shape;1048;g1f5eee5bdbf_0_600"/>
          <p:cNvPicPr preferRelativeResize="0"/>
          <p:nvPr/>
        </p:nvPicPr>
        <p:blipFill rotWithShape="1">
          <a:blip r:embed="rId4">
            <a:alphaModFix/>
          </a:blip>
          <a:srcRect b="0" l="0" r="0" t="0"/>
          <a:stretch/>
        </p:blipFill>
        <p:spPr>
          <a:xfrm>
            <a:off x="1716295" y="3050525"/>
            <a:ext cx="2743200" cy="2743200"/>
          </a:xfrm>
          <a:prstGeom prst="rect">
            <a:avLst/>
          </a:prstGeom>
          <a:noFill/>
          <a:ln>
            <a:noFill/>
          </a:ln>
        </p:spPr>
      </p:pic>
      <p:pic>
        <p:nvPicPr>
          <p:cNvPr id="1049" name="Google Shape;1049;g1f5eee5bdbf_0_600"/>
          <p:cNvPicPr preferRelativeResize="0"/>
          <p:nvPr/>
        </p:nvPicPr>
        <p:blipFill rotWithShape="1">
          <a:blip r:embed="rId5">
            <a:alphaModFix/>
          </a:blip>
          <a:srcRect b="0" l="0" r="0" t="0"/>
          <a:stretch/>
        </p:blipFill>
        <p:spPr>
          <a:xfrm>
            <a:off x="13115864" y="2750882"/>
            <a:ext cx="3200400" cy="3200400"/>
          </a:xfrm>
          <a:prstGeom prst="ellipse">
            <a:avLst/>
          </a:prstGeom>
          <a:noFill/>
          <a:ln>
            <a:noFill/>
          </a:ln>
        </p:spPr>
      </p:pic>
      <p:sp>
        <p:nvSpPr>
          <p:cNvPr id="1050" name="Google Shape;1050;g1f5eee5bdbf_0_600"/>
          <p:cNvSpPr/>
          <p:nvPr/>
        </p:nvSpPr>
        <p:spPr>
          <a:xfrm>
            <a:off x="4976323" y="3964925"/>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
        <p:nvSpPr>
          <p:cNvPr id="1051" name="Google Shape;1051;g1f5eee5bdbf_0_600"/>
          <p:cNvSpPr/>
          <p:nvPr/>
        </p:nvSpPr>
        <p:spPr>
          <a:xfrm>
            <a:off x="11684636" y="3964925"/>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pic>
        <p:nvPicPr>
          <p:cNvPr descr="preencoded.png" id="1052" name="Google Shape;1052;g1f5eee5bdbf_0_600"/>
          <p:cNvPicPr preferRelativeResize="0"/>
          <p:nvPr/>
        </p:nvPicPr>
        <p:blipFill rotWithShape="1">
          <a:blip r:embed="rId6">
            <a:alphaModFix/>
          </a:blip>
          <a:srcRect b="0" l="0" r="0" t="0"/>
          <a:stretch/>
        </p:blipFill>
        <p:spPr>
          <a:xfrm>
            <a:off x="0" y="0"/>
            <a:ext cx="18288000" cy="9413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007A"/>
        </a:solidFill>
      </p:bgPr>
    </p:bg>
    <p:spTree>
      <p:nvGrpSpPr>
        <p:cNvPr id="1057" name="Shape 1057"/>
        <p:cNvGrpSpPr/>
        <p:nvPr/>
      </p:nvGrpSpPr>
      <p:grpSpPr>
        <a:xfrm>
          <a:off x="0" y="0"/>
          <a:ext cx="0" cy="0"/>
          <a:chOff x="0" y="0"/>
          <a:chExt cx="0" cy="0"/>
        </a:xfrm>
      </p:grpSpPr>
      <p:pic>
        <p:nvPicPr>
          <p:cNvPr descr="preencoded.png" id="1058" name="Google Shape;1058;p10"/>
          <p:cNvPicPr preferRelativeResize="0"/>
          <p:nvPr/>
        </p:nvPicPr>
        <p:blipFill rotWithShape="1">
          <a:blip r:embed="rId3">
            <a:alphaModFix/>
          </a:blip>
          <a:srcRect b="0" l="0" r="0" t="0"/>
          <a:stretch/>
        </p:blipFill>
        <p:spPr>
          <a:xfrm>
            <a:off x="0" y="1571625"/>
            <a:ext cx="18288000" cy="8715375"/>
          </a:xfrm>
          <a:prstGeom prst="rect">
            <a:avLst/>
          </a:prstGeom>
          <a:noFill/>
          <a:ln>
            <a:noFill/>
          </a:ln>
        </p:spPr>
      </p:pic>
      <p:pic>
        <p:nvPicPr>
          <p:cNvPr descr="preencoded.png" id="1059" name="Google Shape;1059;p10"/>
          <p:cNvPicPr preferRelativeResize="0"/>
          <p:nvPr/>
        </p:nvPicPr>
        <p:blipFill rotWithShape="1">
          <a:blip r:embed="rId4">
            <a:alphaModFix/>
          </a:blip>
          <a:srcRect b="0" l="0" r="0" t="0"/>
          <a:stretch/>
        </p:blipFill>
        <p:spPr>
          <a:xfrm>
            <a:off x="0" y="0"/>
            <a:ext cx="18288000" cy="941338"/>
          </a:xfrm>
          <a:prstGeom prst="rect">
            <a:avLst/>
          </a:prstGeom>
          <a:noFill/>
          <a:ln>
            <a:noFill/>
          </a:ln>
        </p:spPr>
      </p:pic>
      <p:sp>
        <p:nvSpPr>
          <p:cNvPr id="1060" name="Google Shape;1060;p10"/>
          <p:cNvSpPr/>
          <p:nvPr/>
        </p:nvSpPr>
        <p:spPr>
          <a:xfrm>
            <a:off x="1047750" y="4200525"/>
            <a:ext cx="16268700" cy="188595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13500">
                <a:solidFill>
                  <a:srgbClr val="FFFFFF"/>
                </a:solidFill>
                <a:latin typeface="Inter"/>
                <a:ea typeface="Inter"/>
                <a:cs typeface="Inter"/>
                <a:sym typeface="Inter"/>
              </a:rPr>
              <a:t>Comparing Options</a:t>
            </a:r>
            <a:endParaRPr b="0" i="0" sz="135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g1f5eee5bdbf_0_702"/>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sp>
        <p:nvSpPr>
          <p:cNvPr id="1066" name="Google Shape;1066;g1f5eee5bdbf_0_702"/>
          <p:cNvSpPr txBox="1"/>
          <p:nvPr>
            <p:ph type="title"/>
          </p:nvPr>
        </p:nvSpPr>
        <p:spPr>
          <a:xfrm>
            <a:off x="11173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Seems to be protocol agnostic, and can be “backported” to new and existing chains.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Smaller / newer chains can rely on more valuable and stable economies.</a:t>
            </a:r>
            <a:endParaRPr sz="3000">
              <a:latin typeface="Inter"/>
              <a:ea typeface="Inter"/>
              <a:cs typeface="Inter"/>
              <a:sym typeface="Inter"/>
            </a:endParaRPr>
          </a:p>
        </p:txBody>
      </p:sp>
      <p:sp>
        <p:nvSpPr>
          <p:cNvPr id="1067" name="Google Shape;1067;g1f5eee5bdbf_0_702"/>
          <p:cNvSpPr/>
          <p:nvPr/>
        </p:nvSpPr>
        <p:spPr>
          <a:xfrm>
            <a:off x="1117325" y="84340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Re-Staking Solutions</a:t>
            </a:r>
            <a:endParaRPr b="0" i="0" sz="4800" u="none" cap="none" strike="noStrike">
              <a:solidFill>
                <a:schemeClr val="dk1"/>
              </a:solidFill>
              <a:latin typeface="Calibri"/>
              <a:ea typeface="Calibri"/>
              <a:cs typeface="Calibri"/>
              <a:sym typeface="Calibri"/>
            </a:endParaRPr>
          </a:p>
        </p:txBody>
      </p:sp>
      <p:pic>
        <p:nvPicPr>
          <p:cNvPr descr="preencoded.png" id="1068" name="Google Shape;1068;g1f5eee5bdbf_0_702"/>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069" name="Google Shape;1069;g1f5eee5bdbf_0_702"/>
          <p:cNvSpPr txBox="1"/>
          <p:nvPr>
            <p:ph type="title"/>
          </p:nvPr>
        </p:nvSpPr>
        <p:spPr>
          <a:xfrm>
            <a:off x="92868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As tokens are continually re-staked, the economic “costs” needed to attack secured chains decreases.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No real computational verification or protection provided by these systems.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Seems to </a:t>
            </a:r>
            <a:r>
              <a:rPr lang="en-US" sz="3000">
                <a:latin typeface="Inter"/>
                <a:ea typeface="Inter"/>
                <a:cs typeface="Inter"/>
                <a:sym typeface="Inter"/>
              </a:rPr>
              <a:t>ultimately</a:t>
            </a:r>
            <a:r>
              <a:rPr lang="en-US" sz="3000">
                <a:latin typeface="Inter"/>
                <a:ea typeface="Inter"/>
                <a:cs typeface="Inter"/>
                <a:sym typeface="Inter"/>
              </a:rPr>
              <a:t> fall back on centralized sources of trust.</a:t>
            </a:r>
            <a:endParaRPr sz="30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1f5eee5bdbf_0_743"/>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sp>
        <p:nvSpPr>
          <p:cNvPr id="1075" name="Google Shape;1075;g1f5eee5bdbf_0_743"/>
          <p:cNvSpPr txBox="1"/>
          <p:nvPr>
            <p:ph type="title"/>
          </p:nvPr>
        </p:nvSpPr>
        <p:spPr>
          <a:xfrm>
            <a:off x="11173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Not limited by the complexity of the on-chain VM.</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Can be parallelized.</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They can stuff a lot of data in their STF.</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They can use compiled code native to modern processors.</a:t>
            </a:r>
            <a:endParaRPr sz="3000">
              <a:latin typeface="Inter"/>
              <a:ea typeface="Inter"/>
              <a:cs typeface="Inter"/>
              <a:sym typeface="Inter"/>
            </a:endParaRPr>
          </a:p>
        </p:txBody>
      </p:sp>
      <p:sp>
        <p:nvSpPr>
          <p:cNvPr id="1076" name="Google Shape;1076;g1f5eee5bdbf_0_743"/>
          <p:cNvSpPr/>
          <p:nvPr/>
        </p:nvSpPr>
        <p:spPr>
          <a:xfrm>
            <a:off x="1117325" y="84340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Optimistic Rollups</a:t>
            </a:r>
            <a:endParaRPr b="0" i="0" sz="4800" u="none" cap="none" strike="noStrike">
              <a:solidFill>
                <a:schemeClr val="dk1"/>
              </a:solidFill>
              <a:latin typeface="Calibri"/>
              <a:ea typeface="Calibri"/>
              <a:cs typeface="Calibri"/>
              <a:sym typeface="Calibri"/>
            </a:endParaRPr>
          </a:p>
        </p:txBody>
      </p:sp>
      <p:pic>
        <p:nvPicPr>
          <p:cNvPr descr="preencoded.png" id="1077" name="Google Shape;1077;g1f5eee5bdbf_0_743"/>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078" name="Google Shape;1078;g1f5eee5bdbf_0_743"/>
          <p:cNvSpPr txBox="1"/>
          <p:nvPr>
            <p:ph type="title"/>
          </p:nvPr>
        </p:nvSpPr>
        <p:spPr>
          <a:xfrm>
            <a:off x="92868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Concerns around centralization and censorship of sequencers.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Long time to finality due to challenge periods. (could be days)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Settlement layers could be attacked, </a:t>
            </a:r>
            <a:r>
              <a:rPr lang="en-US" sz="3000">
                <a:latin typeface="Inter"/>
                <a:ea typeface="Inter"/>
                <a:cs typeface="Inter"/>
                <a:sym typeface="Inter"/>
              </a:rPr>
              <a:t>interfering</a:t>
            </a:r>
            <a:r>
              <a:rPr lang="en-US" sz="3000">
                <a:latin typeface="Inter"/>
                <a:ea typeface="Inter"/>
                <a:cs typeface="Inter"/>
                <a:sym typeface="Inter"/>
              </a:rPr>
              <a:t> with the </a:t>
            </a:r>
            <a:r>
              <a:rPr lang="en-US" sz="3000">
                <a:latin typeface="Inter"/>
                <a:ea typeface="Inter"/>
                <a:cs typeface="Inter"/>
                <a:sym typeface="Inter"/>
              </a:rPr>
              <a:t>optimistic</a:t>
            </a:r>
            <a:r>
              <a:rPr lang="en-US" sz="3000">
                <a:latin typeface="Inter"/>
                <a:ea typeface="Inter"/>
                <a:cs typeface="Inter"/>
                <a:sym typeface="Inter"/>
              </a:rPr>
              <a:t> rollup protocols.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Suffers from the same problems allocating blockspace as on-chain transactions. </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On-chain costs to perform the interactive protocol.</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Congestion of the network.</a:t>
            </a:r>
            <a:endParaRPr sz="3000">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1f5eee5bdbf_0_721"/>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sp>
        <p:nvSpPr>
          <p:cNvPr id="1084" name="Google Shape;1084;g1f5eee5bdbf_0_721"/>
          <p:cNvSpPr txBox="1"/>
          <p:nvPr>
            <p:ph type="title"/>
          </p:nvPr>
        </p:nvSpPr>
        <p:spPr>
          <a:xfrm>
            <a:off x="11173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Honestly, they are pretty great.</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Proven trustlessly.</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Minimal data availability requirements.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Instant Finality (at high costs).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Exciting future if recursive proofs work out.</a:t>
            </a:r>
            <a:endParaRPr sz="3000">
              <a:latin typeface="Inter"/>
              <a:ea typeface="Inter"/>
              <a:cs typeface="Inter"/>
              <a:sym typeface="Inter"/>
            </a:endParaRPr>
          </a:p>
        </p:txBody>
      </p:sp>
      <p:sp>
        <p:nvSpPr>
          <p:cNvPr id="1085" name="Google Shape;1085;g1f5eee5bdbf_0_721"/>
          <p:cNvSpPr/>
          <p:nvPr/>
        </p:nvSpPr>
        <p:spPr>
          <a:xfrm>
            <a:off x="1117325" y="84340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Zero Knowledge Rollups</a:t>
            </a:r>
            <a:endParaRPr b="0" i="0" sz="4800" u="none" cap="none" strike="noStrike">
              <a:solidFill>
                <a:schemeClr val="dk1"/>
              </a:solidFill>
              <a:latin typeface="Calibri"/>
              <a:ea typeface="Calibri"/>
              <a:cs typeface="Calibri"/>
              <a:sym typeface="Calibri"/>
            </a:endParaRPr>
          </a:p>
        </p:txBody>
      </p:sp>
      <p:pic>
        <p:nvPicPr>
          <p:cNvPr descr="preencoded.png" id="1086" name="Google Shape;1086;g1f5eee5bdbf_0_721"/>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087" name="Google Shape;1087;g1f5eee5bdbf_0_721"/>
          <p:cNvSpPr txBox="1"/>
          <p:nvPr>
            <p:ph type="title"/>
          </p:nvPr>
        </p:nvSpPr>
        <p:spPr>
          <a:xfrm>
            <a:off x="9286825" y="2519800"/>
            <a:ext cx="7369200" cy="6392700"/>
          </a:xfrm>
          <a:prstGeom prst="rect">
            <a:avLst/>
          </a:prstGeom>
        </p:spPr>
        <p:txBody>
          <a:bodyPr anchorCtr="0" anchor="t" bIns="182850" lIns="182850" spcFirstLastPara="1" rIns="182850" wrap="square" tIns="182850">
            <a:no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Concerns around centralization of sequencers and provers.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Challenging to write ZK Circuits.</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Turing complete, but usually computationally complex.</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Hard to bound complexity of circuits when building apps.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Suffers from the same problems allocating blockspace as on-chain transactions. </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On-chain costs to submit and execute proofs on settlement layer.</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Congestion of the network.</a:t>
            </a:r>
            <a:endParaRPr sz="30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f5eee5bdbf_0_729"/>
          <p:cNvSpPr txBox="1"/>
          <p:nvPr>
            <p:ph idx="12" type="sldNum"/>
          </p:nvPr>
        </p:nvSpPr>
        <p:spPr>
          <a:xfrm>
            <a:off x="33889832" y="18652868"/>
            <a:ext cx="2194800" cy="15744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Clr>
                <a:srgbClr val="000000"/>
              </a:buClr>
              <a:buSzPts val="2000"/>
              <a:buFont typeface="Arial"/>
              <a:buNone/>
            </a:pPr>
            <a:fld id="{00000000-1234-1234-1234-123412341234}" type="slidenum">
              <a:rPr lang="en-US"/>
              <a:t>‹#›</a:t>
            </a:fld>
            <a:endParaRPr/>
          </a:p>
        </p:txBody>
      </p:sp>
      <p:sp>
        <p:nvSpPr>
          <p:cNvPr id="1093" name="Google Shape;1093;g1f5eee5bdbf_0_729"/>
          <p:cNvSpPr txBox="1"/>
          <p:nvPr>
            <p:ph type="title"/>
          </p:nvPr>
        </p:nvSpPr>
        <p:spPr>
          <a:xfrm>
            <a:off x="1117325" y="2519800"/>
            <a:ext cx="7369200" cy="6392700"/>
          </a:xfrm>
          <a:prstGeom prst="rect">
            <a:avLst/>
          </a:prstGeom>
        </p:spPr>
        <p:txBody>
          <a:bodyPr anchorCtr="0" anchor="t" bIns="182875" lIns="182875" spcFirstLastPara="1" rIns="91425" wrap="square" tIns="182875">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Protocol level handling of sharding, shared security, and interoperability.</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Easy to develop STF.</a:t>
            </a:r>
            <a:endParaRPr sz="3000">
              <a:latin typeface="Inter"/>
              <a:ea typeface="Inter"/>
              <a:cs typeface="Inter"/>
              <a:sym typeface="Inter"/>
            </a:endParaRPr>
          </a:p>
          <a:p>
            <a:pPr indent="-419100" lvl="1" marL="914400" rtl="0" algn="l">
              <a:spcBef>
                <a:spcPts val="0"/>
              </a:spcBef>
              <a:spcAft>
                <a:spcPts val="0"/>
              </a:spcAft>
              <a:buSzPts val="3000"/>
              <a:buFont typeface="Inter"/>
              <a:buChar char="○"/>
            </a:pPr>
            <a:r>
              <a:rPr lang="en-US" sz="3000">
                <a:latin typeface="Inter"/>
                <a:ea typeface="Inter"/>
                <a:cs typeface="Inter"/>
                <a:sym typeface="Inter"/>
              </a:rPr>
              <a:t>Anything that compiles to Wasm.</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Probably the best time to finality, usually under a minute.</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Data availability provided by the existing validators.</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Much less concern of centralization from collators vs sequencers and provers.</a:t>
            </a:r>
            <a:endParaRPr sz="3000">
              <a:latin typeface="Inter"/>
              <a:ea typeface="Inter"/>
              <a:cs typeface="Inter"/>
              <a:sym typeface="Inter"/>
            </a:endParaRPr>
          </a:p>
        </p:txBody>
      </p:sp>
      <p:sp>
        <p:nvSpPr>
          <p:cNvPr id="1094" name="Google Shape;1094;g1f5eee5bdbf_0_729"/>
          <p:cNvSpPr/>
          <p:nvPr/>
        </p:nvSpPr>
        <p:spPr>
          <a:xfrm>
            <a:off x="1117325" y="843400"/>
            <a:ext cx="135444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Polkadot Native Shared Security</a:t>
            </a:r>
            <a:endParaRPr b="0" i="0" sz="4800" u="none" cap="none" strike="noStrike">
              <a:solidFill>
                <a:schemeClr val="dk1"/>
              </a:solidFill>
              <a:latin typeface="Calibri"/>
              <a:ea typeface="Calibri"/>
              <a:cs typeface="Calibri"/>
              <a:sym typeface="Calibri"/>
            </a:endParaRPr>
          </a:p>
        </p:txBody>
      </p:sp>
      <p:pic>
        <p:nvPicPr>
          <p:cNvPr descr="preencoded.png" id="1095" name="Google Shape;1095;g1f5eee5bdbf_0_729"/>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096" name="Google Shape;1096;g1f5eee5bdbf_0_729"/>
          <p:cNvSpPr txBox="1"/>
          <p:nvPr>
            <p:ph type="title"/>
          </p:nvPr>
        </p:nvSpPr>
        <p:spPr>
          <a:xfrm>
            <a:off x="9286825" y="2519800"/>
            <a:ext cx="7369200" cy="6392700"/>
          </a:xfrm>
          <a:prstGeom prst="rect">
            <a:avLst/>
          </a:prstGeom>
        </p:spPr>
        <p:txBody>
          <a:bodyPr anchorCtr="0" anchor="t" bIns="182850" lIns="182850" spcFirstLastPara="1" rIns="182850" wrap="square" tIns="182850">
            <a:normAutofit/>
          </a:bodyPr>
          <a:lstStyle/>
          <a:p>
            <a:pPr indent="-419100" lvl="0" marL="457200" rtl="0" algn="l">
              <a:spcBef>
                <a:spcPts val="0"/>
              </a:spcBef>
              <a:spcAft>
                <a:spcPts val="0"/>
              </a:spcAft>
              <a:buSzPts val="3000"/>
              <a:buFont typeface="Inter"/>
              <a:buChar char="➢"/>
            </a:pPr>
            <a:r>
              <a:rPr lang="en-US" sz="3000">
                <a:latin typeface="Inter"/>
                <a:ea typeface="Inter"/>
                <a:cs typeface="Inter"/>
                <a:sym typeface="Inter"/>
              </a:rPr>
              <a:t>Wasm is </a:t>
            </a:r>
            <a:r>
              <a:rPr lang="en-US" sz="3000">
                <a:latin typeface="Inter"/>
                <a:ea typeface="Inter"/>
                <a:cs typeface="Inter"/>
                <a:sym typeface="Inter"/>
              </a:rPr>
              <a:t>unfortunately</a:t>
            </a:r>
            <a:r>
              <a:rPr lang="en-US" sz="3000">
                <a:latin typeface="Inter"/>
                <a:ea typeface="Inter"/>
                <a:cs typeface="Inter"/>
                <a:sym typeface="Inter"/>
              </a:rPr>
              <a:t> still 2x slower than native compilation.</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Requires lot of data being provided and available in PoV.</a:t>
            </a:r>
            <a:endParaRPr sz="3000">
              <a:latin typeface="Inter"/>
              <a:ea typeface="Inter"/>
              <a:cs typeface="Inter"/>
              <a:sym typeface="Inter"/>
            </a:endParaRPr>
          </a:p>
          <a:p>
            <a:pPr indent="-419100" lvl="0" marL="457200" rtl="0" algn="l">
              <a:spcBef>
                <a:spcPts val="0"/>
              </a:spcBef>
              <a:spcAft>
                <a:spcPts val="0"/>
              </a:spcAft>
              <a:buSzPts val="3000"/>
              <a:buFont typeface="Inter"/>
              <a:buChar char="➢"/>
            </a:pPr>
            <a:r>
              <a:rPr lang="en-US" sz="3000">
                <a:latin typeface="Inter"/>
                <a:ea typeface="Inter"/>
                <a:cs typeface="Inter"/>
                <a:sym typeface="Inter"/>
              </a:rPr>
              <a:t>Certain limitations enforced to keep parachains compatible with the parachains procol.</a:t>
            </a:r>
            <a:endParaRPr sz="3000">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123E"/>
        </a:solidFill>
      </p:bgPr>
    </p:bg>
    <p:spTree>
      <p:nvGrpSpPr>
        <p:cNvPr id="1101" name="Shape 1101"/>
        <p:cNvGrpSpPr/>
        <p:nvPr/>
      </p:nvGrpSpPr>
      <p:grpSpPr>
        <a:xfrm>
          <a:off x="0" y="0"/>
          <a:ext cx="0" cy="0"/>
          <a:chOff x="0" y="0"/>
          <a:chExt cx="0" cy="0"/>
        </a:xfrm>
      </p:grpSpPr>
      <p:pic>
        <p:nvPicPr>
          <p:cNvPr descr="preencoded.png" id="1102" name="Google Shape;1102;g1f5eee5bdbf_0_751"/>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103" name="Google Shape;1103;g1f5eee5bdbf_0_751"/>
          <p:cNvSpPr/>
          <p:nvPr/>
        </p:nvSpPr>
        <p:spPr>
          <a:xfrm>
            <a:off x="1085850" y="8096725"/>
            <a:ext cx="7144200" cy="9414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1800">
                <a:solidFill>
                  <a:srgbClr val="FFFFFF"/>
                </a:solidFill>
                <a:latin typeface="Inter"/>
                <a:ea typeface="Inter"/>
                <a:cs typeface="Inter"/>
                <a:sym typeface="Inter"/>
              </a:rPr>
              <a:t>Follow me </a:t>
            </a:r>
            <a:r>
              <a:rPr lang="en-US" sz="1800">
                <a:solidFill>
                  <a:srgbClr val="FF1864"/>
                </a:solidFill>
                <a:latin typeface="Inter"/>
                <a:ea typeface="Inter"/>
                <a:cs typeface="Inter"/>
                <a:sym typeface="Inter"/>
              </a:rPr>
              <a:t>@shawntabrizi </a:t>
            </a:r>
            <a:r>
              <a:rPr lang="en-US" sz="1800">
                <a:solidFill>
                  <a:srgbClr val="FFFFFF"/>
                </a:solidFill>
                <a:latin typeface="Inter"/>
                <a:ea typeface="Inter"/>
                <a:cs typeface="Inter"/>
                <a:sym typeface="Inter"/>
              </a:rPr>
              <a:t>anywhere there is social media.</a:t>
            </a:r>
            <a:endParaRPr b="0" i="0" sz="1800" u="sng" cap="none" strike="noStrike">
              <a:solidFill>
                <a:schemeClr val="dk1"/>
              </a:solidFill>
              <a:latin typeface="Calibri"/>
              <a:ea typeface="Calibri"/>
              <a:cs typeface="Calibri"/>
              <a:sym typeface="Calibri"/>
            </a:endParaRPr>
          </a:p>
        </p:txBody>
      </p:sp>
      <p:sp>
        <p:nvSpPr>
          <p:cNvPr id="1104" name="Google Shape;1104;g1f5eee5bdbf_0_751"/>
          <p:cNvSpPr/>
          <p:nvPr/>
        </p:nvSpPr>
        <p:spPr>
          <a:xfrm>
            <a:off x="1038225" y="6847625"/>
            <a:ext cx="9115500" cy="8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FFFFFF"/>
                </a:solidFill>
                <a:latin typeface="Inter"/>
                <a:ea typeface="Inter"/>
                <a:cs typeface="Inter"/>
                <a:sym typeface="Inter"/>
              </a:rPr>
              <a:t>Thank you</a:t>
            </a:r>
            <a:endParaRPr b="1" i="0" sz="5400" u="none" cap="none" strike="noStrike">
              <a:solidFill>
                <a:srgbClr val="FFFFFF"/>
              </a:solidFill>
              <a:latin typeface="Inter"/>
              <a:ea typeface="Inter"/>
              <a:cs typeface="Inter"/>
              <a:sym typeface="Inter"/>
            </a:endParaRPr>
          </a:p>
        </p:txBody>
      </p:sp>
      <p:sp>
        <p:nvSpPr>
          <p:cNvPr id="1105" name="Google Shape;1105;g1f5eee5bdbf_0_751"/>
          <p:cNvSpPr/>
          <p:nvPr/>
        </p:nvSpPr>
        <p:spPr>
          <a:xfrm>
            <a:off x="1047750" y="33623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7200">
                <a:solidFill>
                  <a:schemeClr val="lt1"/>
                </a:solidFill>
                <a:latin typeface="Inter"/>
                <a:ea typeface="Inter"/>
                <a:cs typeface="Inter"/>
                <a:sym typeface="Inter"/>
              </a:rPr>
              <a:t>Converging </a:t>
            </a:r>
            <a:r>
              <a:rPr b="1" lang="en-US" sz="7200">
                <a:solidFill>
                  <a:schemeClr val="lt1"/>
                </a:solidFill>
                <a:latin typeface="Inter"/>
                <a:ea typeface="Inter"/>
                <a:cs typeface="Inter"/>
                <a:sym typeface="Inter"/>
              </a:rPr>
              <a:t>ideas</a:t>
            </a:r>
            <a:r>
              <a:rPr b="1" lang="en-US" sz="7200">
                <a:solidFill>
                  <a:schemeClr val="lt1"/>
                </a:solidFill>
                <a:latin typeface="Inter"/>
                <a:ea typeface="Inter"/>
                <a:cs typeface="Inter"/>
                <a:sym typeface="Inter"/>
              </a:rPr>
              <a:t>.</a:t>
            </a:r>
            <a:endParaRPr b="1" sz="7200">
              <a:solidFill>
                <a:schemeClr val="lt1"/>
              </a:solidFill>
              <a:latin typeface="Inter"/>
              <a:ea typeface="Inter"/>
              <a:cs typeface="Inter"/>
              <a:sym typeface="Inter"/>
            </a:endParaRPr>
          </a:p>
          <a:p>
            <a:pPr indent="0" lvl="0" marL="0" marR="0" rtl="0" algn="ctr">
              <a:lnSpc>
                <a:spcPct val="110000"/>
              </a:lnSpc>
              <a:spcBef>
                <a:spcPts val="0"/>
              </a:spcBef>
              <a:spcAft>
                <a:spcPts val="0"/>
              </a:spcAft>
              <a:buClr>
                <a:srgbClr val="000000"/>
              </a:buClr>
              <a:buSzPts val="13500"/>
              <a:buFont typeface="Arial"/>
              <a:buNone/>
            </a:pPr>
            <a:r>
              <a:rPr b="1" lang="en-US" sz="7200">
                <a:solidFill>
                  <a:schemeClr val="lt1"/>
                </a:solidFill>
                <a:latin typeface="Inter"/>
                <a:ea typeface="Inter"/>
                <a:cs typeface="Inter"/>
                <a:sym typeface="Inter"/>
              </a:rPr>
              <a:t>Exploring solutions.</a:t>
            </a:r>
            <a:endParaRPr b="1" sz="7200">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3AEE"/>
        </a:solidFill>
      </p:bgPr>
    </p:bg>
    <p:spTree>
      <p:nvGrpSpPr>
        <p:cNvPr id="85" name="Shape 85"/>
        <p:cNvGrpSpPr/>
        <p:nvPr/>
      </p:nvGrpSpPr>
      <p:grpSpPr>
        <a:xfrm>
          <a:off x="0" y="0"/>
          <a:ext cx="0" cy="0"/>
          <a:chOff x="0" y="0"/>
          <a:chExt cx="0" cy="0"/>
        </a:xfrm>
      </p:grpSpPr>
      <p:pic>
        <p:nvPicPr>
          <p:cNvPr descr="preencoded.png" id="86" name="Google Shape;86;p4"/>
          <p:cNvPicPr preferRelativeResize="0"/>
          <p:nvPr/>
        </p:nvPicPr>
        <p:blipFill rotWithShape="1">
          <a:blip r:embed="rId3">
            <a:alphaModFix/>
          </a:blip>
          <a:srcRect b="0" l="0" r="0" t="0"/>
          <a:stretch/>
        </p:blipFill>
        <p:spPr>
          <a:xfrm>
            <a:off x="5391150" y="762000"/>
            <a:ext cx="12896850" cy="9067800"/>
          </a:xfrm>
          <a:prstGeom prst="rect">
            <a:avLst/>
          </a:prstGeom>
          <a:noFill/>
          <a:ln>
            <a:noFill/>
          </a:ln>
        </p:spPr>
      </p:pic>
      <p:sp>
        <p:nvSpPr>
          <p:cNvPr id="87" name="Google Shape;87;p4"/>
          <p:cNvSpPr/>
          <p:nvPr/>
        </p:nvSpPr>
        <p:spPr>
          <a:xfrm>
            <a:off x="1038225" y="3495675"/>
            <a:ext cx="8677275" cy="32956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solidFill>
                  <a:srgbClr val="FFFFFF"/>
                </a:solidFill>
                <a:latin typeface="Inter"/>
                <a:ea typeface="Inter"/>
                <a:cs typeface="Inter"/>
                <a:sym typeface="Inter"/>
              </a:rPr>
              <a:t>What is Security?</a:t>
            </a:r>
            <a:endParaRPr b="0" i="0" sz="8250" u="none" cap="none" strike="noStrike">
              <a:solidFill>
                <a:schemeClr val="dk1"/>
              </a:solidFill>
              <a:latin typeface="Calibri"/>
              <a:ea typeface="Calibri"/>
              <a:cs typeface="Calibri"/>
              <a:sym typeface="Calibri"/>
            </a:endParaRPr>
          </a:p>
        </p:txBody>
      </p:sp>
      <p:pic>
        <p:nvPicPr>
          <p:cNvPr descr="preencoded.png" id="88" name="Google Shape;88;p4"/>
          <p:cNvPicPr preferRelativeResize="0"/>
          <p:nvPr/>
        </p:nvPicPr>
        <p:blipFill rotWithShape="1">
          <a:blip r:embed="rId4">
            <a:alphaModFix/>
          </a:blip>
          <a:srcRect b="0" l="0" r="0" t="0"/>
          <a:stretch/>
        </p:blipFill>
        <p:spPr>
          <a:xfrm>
            <a:off x="0" y="0"/>
            <a:ext cx="18288000" cy="9413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f5b0ca3343_0_12"/>
          <p:cNvSpPr txBox="1"/>
          <p:nvPr/>
        </p:nvSpPr>
        <p:spPr>
          <a:xfrm>
            <a:off x="2456788" y="1627850"/>
            <a:ext cx="12508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latin typeface="Inter"/>
                <a:ea typeface="Inter"/>
                <a:cs typeface="Inter"/>
                <a:sym typeface="Inter"/>
              </a:rPr>
              <a:t>Security</a:t>
            </a:r>
            <a:r>
              <a:rPr b="1" lang="en-US" sz="3600">
                <a:latin typeface="Inter"/>
                <a:ea typeface="Inter"/>
                <a:cs typeface="Inter"/>
                <a:sym typeface="Inter"/>
              </a:rPr>
              <a:t> is represented by the </a:t>
            </a:r>
            <a:r>
              <a:rPr b="1" lang="en-US" sz="3600">
                <a:solidFill>
                  <a:srgbClr val="FE1864"/>
                </a:solidFill>
                <a:latin typeface="Inter"/>
                <a:ea typeface="Inter"/>
                <a:cs typeface="Inter"/>
                <a:sym typeface="Inter"/>
              </a:rPr>
              <a:t>economic cost</a:t>
            </a:r>
            <a:r>
              <a:rPr b="1" lang="en-US" sz="3600">
                <a:latin typeface="Inter"/>
                <a:ea typeface="Inter"/>
                <a:cs typeface="Inter"/>
                <a:sym typeface="Inter"/>
              </a:rPr>
              <a:t> to change the </a:t>
            </a:r>
            <a:r>
              <a:rPr b="1" lang="en-US" sz="3600">
                <a:latin typeface="Inter"/>
                <a:ea typeface="Inter"/>
                <a:cs typeface="Inter"/>
                <a:sym typeface="Inter"/>
              </a:rPr>
              <a:t>canonical</a:t>
            </a:r>
            <a:r>
              <a:rPr b="1" lang="en-US" sz="3600">
                <a:latin typeface="Inter"/>
                <a:ea typeface="Inter"/>
                <a:cs typeface="Inter"/>
                <a:sym typeface="Inter"/>
              </a:rPr>
              <a:t> history of a blockchain.</a:t>
            </a:r>
            <a:endParaRPr b="1" sz="3600">
              <a:latin typeface="Inter"/>
              <a:ea typeface="Inter"/>
              <a:cs typeface="Inter"/>
              <a:sym typeface="Inter"/>
            </a:endParaRPr>
          </a:p>
        </p:txBody>
      </p:sp>
      <p:grpSp>
        <p:nvGrpSpPr>
          <p:cNvPr id="95" name="Google Shape;95;g1f5b0ca3343_0_12"/>
          <p:cNvGrpSpPr/>
          <p:nvPr/>
        </p:nvGrpSpPr>
        <p:grpSpPr>
          <a:xfrm>
            <a:off x="2456788" y="3474707"/>
            <a:ext cx="1674073" cy="1582370"/>
            <a:chOff x="5266769" y="1445626"/>
            <a:chExt cx="1879503" cy="1855500"/>
          </a:xfrm>
        </p:grpSpPr>
        <p:sp>
          <p:nvSpPr>
            <p:cNvPr id="96" name="Google Shape;96;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99" name="Google Shape;99;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g1f5b0ca3343_0_12"/>
          <p:cNvGrpSpPr/>
          <p:nvPr/>
        </p:nvGrpSpPr>
        <p:grpSpPr>
          <a:xfrm>
            <a:off x="4121060" y="3474707"/>
            <a:ext cx="1674073" cy="1582370"/>
            <a:chOff x="5266769" y="1445626"/>
            <a:chExt cx="1879503" cy="1855500"/>
          </a:xfrm>
        </p:grpSpPr>
        <p:sp>
          <p:nvSpPr>
            <p:cNvPr id="101" name="Google Shape;101;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04" name="Google Shape;104;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g1f5b0ca3343_0_12"/>
          <p:cNvGrpSpPr/>
          <p:nvPr/>
        </p:nvGrpSpPr>
        <p:grpSpPr>
          <a:xfrm>
            <a:off x="5785332" y="3474707"/>
            <a:ext cx="1674073" cy="1582370"/>
            <a:chOff x="5266769" y="1445626"/>
            <a:chExt cx="1879503" cy="1855500"/>
          </a:xfrm>
        </p:grpSpPr>
        <p:sp>
          <p:nvSpPr>
            <p:cNvPr id="106" name="Google Shape;106;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09" name="Google Shape;109;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g1f5b0ca3343_0_12"/>
          <p:cNvGrpSpPr/>
          <p:nvPr/>
        </p:nvGrpSpPr>
        <p:grpSpPr>
          <a:xfrm>
            <a:off x="7449605" y="3474707"/>
            <a:ext cx="1674073" cy="1582370"/>
            <a:chOff x="5266769" y="1445626"/>
            <a:chExt cx="1879503" cy="1855500"/>
          </a:xfrm>
        </p:grpSpPr>
        <p:sp>
          <p:nvSpPr>
            <p:cNvPr id="111" name="Google Shape;111;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14" name="Google Shape;114;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g1f5b0ca3343_0_12"/>
          <p:cNvGrpSpPr/>
          <p:nvPr/>
        </p:nvGrpSpPr>
        <p:grpSpPr>
          <a:xfrm>
            <a:off x="9113877" y="3474707"/>
            <a:ext cx="1674073" cy="1582370"/>
            <a:chOff x="5266769" y="1445626"/>
            <a:chExt cx="1879503" cy="1855500"/>
          </a:xfrm>
        </p:grpSpPr>
        <p:sp>
          <p:nvSpPr>
            <p:cNvPr id="116" name="Google Shape;116;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19" name="Google Shape;119;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g1f5b0ca3343_0_12"/>
          <p:cNvGrpSpPr/>
          <p:nvPr/>
        </p:nvGrpSpPr>
        <p:grpSpPr>
          <a:xfrm>
            <a:off x="10778150" y="3474707"/>
            <a:ext cx="1674073" cy="1582370"/>
            <a:chOff x="5266769" y="1445626"/>
            <a:chExt cx="1879503" cy="1855500"/>
          </a:xfrm>
        </p:grpSpPr>
        <p:sp>
          <p:nvSpPr>
            <p:cNvPr id="121" name="Google Shape;121;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f5b0ca3343_0_1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24" name="Google Shape;124;g1f5b0ca3343_0_1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g1f5b0ca3343_0_12"/>
          <p:cNvGrpSpPr/>
          <p:nvPr/>
        </p:nvGrpSpPr>
        <p:grpSpPr>
          <a:xfrm>
            <a:off x="6023686" y="5725222"/>
            <a:ext cx="1435719" cy="1582370"/>
            <a:chOff x="5534372" y="1445626"/>
            <a:chExt cx="1611900" cy="1855500"/>
          </a:xfrm>
        </p:grpSpPr>
        <p:sp>
          <p:nvSpPr>
            <p:cNvPr id="126" name="Google Shape;126;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grpSp>
      <p:grpSp>
        <p:nvGrpSpPr>
          <p:cNvPr id="129" name="Google Shape;129;g1f5b0ca3343_0_12"/>
          <p:cNvGrpSpPr/>
          <p:nvPr/>
        </p:nvGrpSpPr>
        <p:grpSpPr>
          <a:xfrm>
            <a:off x="7449605" y="5725222"/>
            <a:ext cx="1674073" cy="1582370"/>
            <a:chOff x="5266769" y="1445626"/>
            <a:chExt cx="1879503" cy="1855500"/>
          </a:xfrm>
        </p:grpSpPr>
        <p:sp>
          <p:nvSpPr>
            <p:cNvPr id="130" name="Google Shape;130;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33" name="Google Shape;133;g1f5b0ca3343_0_12"/>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g1f5b0ca3343_0_12"/>
          <p:cNvGrpSpPr/>
          <p:nvPr/>
        </p:nvGrpSpPr>
        <p:grpSpPr>
          <a:xfrm>
            <a:off x="9113877" y="5725222"/>
            <a:ext cx="1674073" cy="1582370"/>
            <a:chOff x="5266769" y="1445626"/>
            <a:chExt cx="1879503" cy="1855500"/>
          </a:xfrm>
        </p:grpSpPr>
        <p:sp>
          <p:nvSpPr>
            <p:cNvPr id="135" name="Google Shape;135;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38" name="Google Shape;138;g1f5b0ca3343_0_12"/>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g1f5b0ca3343_0_12"/>
          <p:cNvGrpSpPr/>
          <p:nvPr/>
        </p:nvGrpSpPr>
        <p:grpSpPr>
          <a:xfrm>
            <a:off x="10778150" y="5725222"/>
            <a:ext cx="1674073" cy="1582370"/>
            <a:chOff x="5266769" y="1445626"/>
            <a:chExt cx="1879503" cy="1855500"/>
          </a:xfrm>
        </p:grpSpPr>
        <p:sp>
          <p:nvSpPr>
            <p:cNvPr id="140" name="Google Shape;140;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43" name="Google Shape;143;g1f5b0ca3343_0_12"/>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g1f5b0ca3343_0_12"/>
          <p:cNvSpPr/>
          <p:nvPr/>
        </p:nvSpPr>
        <p:spPr>
          <a:xfrm flipH="1" rot="10800000">
            <a:off x="5033134" y="5251269"/>
            <a:ext cx="849000" cy="1499700"/>
          </a:xfrm>
          <a:prstGeom prst="bentArrow">
            <a:avLst>
              <a:gd fmla="val 20831" name="adj1"/>
              <a:gd fmla="val 23610" name="adj2"/>
              <a:gd fmla="val 22227" name="adj3"/>
              <a:gd fmla="val 43052" name="adj4"/>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g1f5b0ca3343_0_12"/>
          <p:cNvGrpSpPr/>
          <p:nvPr/>
        </p:nvGrpSpPr>
        <p:grpSpPr>
          <a:xfrm>
            <a:off x="12442448" y="5725222"/>
            <a:ext cx="1674073" cy="1582370"/>
            <a:chOff x="5266769" y="1445626"/>
            <a:chExt cx="1879503" cy="1855500"/>
          </a:xfrm>
        </p:grpSpPr>
        <p:sp>
          <p:nvSpPr>
            <p:cNvPr id="146" name="Google Shape;146;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49" name="Google Shape;149;g1f5b0ca3343_0_12"/>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g1f5b0ca3343_0_12"/>
          <p:cNvGrpSpPr/>
          <p:nvPr/>
        </p:nvGrpSpPr>
        <p:grpSpPr>
          <a:xfrm>
            <a:off x="14106714" y="5725222"/>
            <a:ext cx="1674073" cy="1582370"/>
            <a:chOff x="5266769" y="1445626"/>
            <a:chExt cx="1879503" cy="1855500"/>
          </a:xfrm>
        </p:grpSpPr>
        <p:sp>
          <p:nvSpPr>
            <p:cNvPr id="151" name="Google Shape;151;g1f5b0ca3343_0_1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f5b0ca3343_0_12"/>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f5b0ca3343_0_1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54" name="Google Shape;154;g1f5b0ca3343_0_12"/>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g1f5b0ca3343_0_12"/>
          <p:cNvSpPr txBox="1"/>
          <p:nvPr/>
        </p:nvSpPr>
        <p:spPr>
          <a:xfrm>
            <a:off x="3322413" y="7975750"/>
            <a:ext cx="125088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3600">
                <a:latin typeface="Inter"/>
                <a:ea typeface="Inter"/>
                <a:cs typeface="Inter"/>
                <a:sym typeface="Inter"/>
              </a:rPr>
              <a:t>Chains with higher security are more </a:t>
            </a:r>
            <a:r>
              <a:rPr b="1" lang="en-US" sz="3600">
                <a:latin typeface="Inter"/>
                <a:ea typeface="Inter"/>
                <a:cs typeface="Inter"/>
                <a:sym typeface="Inter"/>
              </a:rPr>
              <a:t>resilient</a:t>
            </a:r>
            <a:r>
              <a:rPr b="1" lang="en-US" sz="3600">
                <a:latin typeface="Inter"/>
                <a:ea typeface="Inter"/>
                <a:cs typeface="Inter"/>
                <a:sym typeface="Inter"/>
              </a:rPr>
              <a:t> to malicious activity, like a double spend attack.</a:t>
            </a:r>
            <a:endParaRPr b="1" sz="3600">
              <a:latin typeface="Inter"/>
              <a:ea typeface="Inter"/>
              <a:cs typeface="Inter"/>
              <a:sym typeface="Inter"/>
            </a:endParaRPr>
          </a:p>
        </p:txBody>
      </p:sp>
      <p:pic>
        <p:nvPicPr>
          <p:cNvPr descr="preencoded.png" id="156" name="Google Shape;156;g1f5b0ca3343_0_12"/>
          <p:cNvPicPr preferRelativeResize="0"/>
          <p:nvPr/>
        </p:nvPicPr>
        <p:blipFill rotWithShape="1">
          <a:blip r:embed="rId3">
            <a:alphaModFix/>
          </a:blip>
          <a:srcRect b="0" l="0" r="0" t="0"/>
          <a:stretch/>
        </p:blipFill>
        <p:spPr>
          <a:xfrm>
            <a:off x="0" y="0"/>
            <a:ext cx="18288000" cy="9413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1f5b0ca3343_0_17"/>
          <p:cNvPicPr preferRelativeResize="0"/>
          <p:nvPr/>
        </p:nvPicPr>
        <p:blipFill>
          <a:blip r:embed="rId3">
            <a:alphaModFix/>
          </a:blip>
          <a:stretch>
            <a:fillRect/>
          </a:stretch>
        </p:blipFill>
        <p:spPr>
          <a:xfrm>
            <a:off x="6725075" y="3055862"/>
            <a:ext cx="4572000" cy="4099233"/>
          </a:xfrm>
          <a:prstGeom prst="rect">
            <a:avLst/>
          </a:prstGeom>
          <a:noFill/>
          <a:ln>
            <a:noFill/>
          </a:ln>
        </p:spPr>
      </p:pic>
      <p:pic>
        <p:nvPicPr>
          <p:cNvPr id="163" name="Google Shape;163;g1f5b0ca3343_0_17"/>
          <p:cNvPicPr preferRelativeResize="0"/>
          <p:nvPr/>
        </p:nvPicPr>
        <p:blipFill>
          <a:blip r:embed="rId4">
            <a:alphaModFix/>
          </a:blip>
          <a:stretch>
            <a:fillRect/>
          </a:stretch>
        </p:blipFill>
        <p:spPr>
          <a:xfrm>
            <a:off x="12792875" y="544162"/>
            <a:ext cx="3657601" cy="3280013"/>
          </a:xfrm>
          <a:prstGeom prst="rect">
            <a:avLst/>
          </a:prstGeom>
          <a:noFill/>
          <a:ln>
            <a:noFill/>
          </a:ln>
        </p:spPr>
      </p:pic>
      <p:grpSp>
        <p:nvGrpSpPr>
          <p:cNvPr id="164" name="Google Shape;164;g1f5b0ca3343_0_17"/>
          <p:cNvGrpSpPr/>
          <p:nvPr/>
        </p:nvGrpSpPr>
        <p:grpSpPr>
          <a:xfrm>
            <a:off x="11101332" y="4314301"/>
            <a:ext cx="1674073" cy="1582370"/>
            <a:chOff x="5266769" y="1445626"/>
            <a:chExt cx="1879503" cy="1855500"/>
          </a:xfrm>
        </p:grpSpPr>
        <p:sp>
          <p:nvSpPr>
            <p:cNvPr id="165" name="Google Shape;165;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f5b0ca3343_0_17"/>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68" name="Google Shape;168;g1f5b0ca3343_0_17"/>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g1f5b0ca3343_0_17"/>
          <p:cNvGrpSpPr/>
          <p:nvPr/>
        </p:nvGrpSpPr>
        <p:grpSpPr>
          <a:xfrm>
            <a:off x="13003959" y="3399901"/>
            <a:ext cx="1435719" cy="1582370"/>
            <a:chOff x="5534372" y="1445626"/>
            <a:chExt cx="1611900" cy="1855500"/>
          </a:xfrm>
        </p:grpSpPr>
        <p:sp>
          <p:nvSpPr>
            <p:cNvPr id="170" name="Google Shape;170;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f5b0ca3343_0_17"/>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grpSp>
      <p:grpSp>
        <p:nvGrpSpPr>
          <p:cNvPr id="173" name="Google Shape;173;g1f5b0ca3343_0_17"/>
          <p:cNvGrpSpPr/>
          <p:nvPr/>
        </p:nvGrpSpPr>
        <p:grpSpPr>
          <a:xfrm>
            <a:off x="14429877" y="3399901"/>
            <a:ext cx="1674073" cy="1582370"/>
            <a:chOff x="5266769" y="1445626"/>
            <a:chExt cx="1879503" cy="1855500"/>
          </a:xfrm>
        </p:grpSpPr>
        <p:sp>
          <p:nvSpPr>
            <p:cNvPr id="174" name="Google Shape;174;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f5b0ca3343_0_17"/>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77" name="Google Shape;177;g1f5b0ca3343_0_17"/>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g1f5b0ca3343_0_17"/>
          <p:cNvGrpSpPr/>
          <p:nvPr/>
        </p:nvGrpSpPr>
        <p:grpSpPr>
          <a:xfrm>
            <a:off x="16094150" y="3399901"/>
            <a:ext cx="1674073" cy="1582370"/>
            <a:chOff x="5266769" y="1445626"/>
            <a:chExt cx="1879503" cy="1855500"/>
          </a:xfrm>
        </p:grpSpPr>
        <p:sp>
          <p:nvSpPr>
            <p:cNvPr id="179" name="Google Shape;179;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f5b0ca3343_0_17"/>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82" name="Google Shape;182;g1f5b0ca3343_0_17"/>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 name="Google Shape;183;g1f5b0ca3343_0_17"/>
          <p:cNvPicPr preferRelativeResize="0"/>
          <p:nvPr/>
        </p:nvPicPr>
        <p:blipFill>
          <a:blip r:embed="rId5">
            <a:alphaModFix/>
          </a:blip>
          <a:stretch>
            <a:fillRect/>
          </a:stretch>
        </p:blipFill>
        <p:spPr>
          <a:xfrm>
            <a:off x="12792877" y="6464887"/>
            <a:ext cx="3657601" cy="3277950"/>
          </a:xfrm>
          <a:prstGeom prst="rect">
            <a:avLst/>
          </a:prstGeom>
          <a:noFill/>
          <a:ln>
            <a:noFill/>
          </a:ln>
        </p:spPr>
      </p:pic>
      <p:cxnSp>
        <p:nvCxnSpPr>
          <p:cNvPr id="184" name="Google Shape;184;g1f5b0ca3343_0_17"/>
          <p:cNvCxnSpPr>
            <a:stCxn id="185" idx="0"/>
            <a:endCxn id="163" idx="1"/>
          </p:cNvCxnSpPr>
          <p:nvPr/>
        </p:nvCxnSpPr>
        <p:spPr>
          <a:xfrm rot="-5400000">
            <a:off x="10782950" y="2181225"/>
            <a:ext cx="2007000" cy="2012700"/>
          </a:xfrm>
          <a:prstGeom prst="bentConnector2">
            <a:avLst/>
          </a:prstGeom>
          <a:noFill/>
          <a:ln cap="flat" cmpd="sng" w="38100">
            <a:solidFill>
              <a:schemeClr val="dk2"/>
            </a:solidFill>
            <a:prstDash val="solid"/>
            <a:round/>
            <a:headEnd len="med" w="med" type="none"/>
            <a:tailEnd len="med" w="med" type="triangle"/>
          </a:ln>
        </p:spPr>
      </p:cxnSp>
      <p:cxnSp>
        <p:nvCxnSpPr>
          <p:cNvPr id="186" name="Google Shape;186;g1f5b0ca3343_0_17"/>
          <p:cNvCxnSpPr>
            <a:stCxn id="185" idx="2"/>
            <a:endCxn id="183" idx="1"/>
          </p:cNvCxnSpPr>
          <p:nvPr/>
        </p:nvCxnSpPr>
        <p:spPr>
          <a:xfrm flipH="1" rot="-5400000">
            <a:off x="10744400" y="6055575"/>
            <a:ext cx="2084100" cy="2012700"/>
          </a:xfrm>
          <a:prstGeom prst="bentConnector2">
            <a:avLst/>
          </a:prstGeom>
          <a:noFill/>
          <a:ln cap="flat" cmpd="sng" w="38100">
            <a:solidFill>
              <a:schemeClr val="dk2"/>
            </a:solidFill>
            <a:prstDash val="solid"/>
            <a:round/>
            <a:headEnd len="med" w="med" type="none"/>
            <a:tailEnd len="med" w="med" type="triangle"/>
          </a:ln>
        </p:spPr>
      </p:cxnSp>
      <p:grpSp>
        <p:nvGrpSpPr>
          <p:cNvPr id="187" name="Google Shape;187;g1f5b0ca3343_0_17"/>
          <p:cNvGrpSpPr/>
          <p:nvPr/>
        </p:nvGrpSpPr>
        <p:grpSpPr>
          <a:xfrm>
            <a:off x="13003959" y="5304901"/>
            <a:ext cx="1435719" cy="1582370"/>
            <a:chOff x="5534372" y="1445626"/>
            <a:chExt cx="1611900" cy="1855500"/>
          </a:xfrm>
        </p:grpSpPr>
        <p:sp>
          <p:nvSpPr>
            <p:cNvPr id="188" name="Google Shape;188;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f5b0ca3343_0_17"/>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grpSp>
      <p:grpSp>
        <p:nvGrpSpPr>
          <p:cNvPr id="191" name="Google Shape;191;g1f5b0ca3343_0_17"/>
          <p:cNvGrpSpPr/>
          <p:nvPr/>
        </p:nvGrpSpPr>
        <p:grpSpPr>
          <a:xfrm>
            <a:off x="14429877" y="5304901"/>
            <a:ext cx="1674073" cy="1582370"/>
            <a:chOff x="5266769" y="1445626"/>
            <a:chExt cx="1879503" cy="1855500"/>
          </a:xfrm>
        </p:grpSpPr>
        <p:sp>
          <p:nvSpPr>
            <p:cNvPr id="192" name="Google Shape;192;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f5b0ca3343_0_17"/>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195" name="Google Shape;195;g1f5b0ca3343_0_17"/>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g1f5b0ca3343_0_17"/>
          <p:cNvSpPr txBox="1"/>
          <p:nvPr/>
        </p:nvSpPr>
        <p:spPr>
          <a:xfrm>
            <a:off x="861525" y="2142000"/>
            <a:ext cx="62688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latin typeface="Inter"/>
                <a:ea typeface="Inter"/>
                <a:cs typeface="Inter"/>
                <a:sym typeface="Inter"/>
              </a:rPr>
              <a:t>Note that a double spend is not inherently an attack!</a:t>
            </a:r>
            <a:endParaRPr b="1" sz="3600">
              <a:latin typeface="Inter"/>
              <a:ea typeface="Inter"/>
              <a:cs typeface="Inter"/>
              <a:sym typeface="Inter"/>
            </a:endParaRPr>
          </a:p>
          <a:p>
            <a:pPr indent="0" lvl="0" marL="0" rtl="0" algn="l">
              <a:spcBef>
                <a:spcPts val="0"/>
              </a:spcBef>
              <a:spcAft>
                <a:spcPts val="0"/>
              </a:spcAft>
              <a:buNone/>
            </a:pPr>
            <a:r>
              <a:t/>
            </a:r>
            <a:endParaRPr b="1" sz="3600">
              <a:latin typeface="Inter"/>
              <a:ea typeface="Inter"/>
              <a:cs typeface="Inter"/>
              <a:sym typeface="Inter"/>
            </a:endParaRPr>
          </a:p>
          <a:p>
            <a:pPr indent="0" lvl="0" marL="0" rtl="0" algn="l">
              <a:spcBef>
                <a:spcPts val="0"/>
              </a:spcBef>
              <a:spcAft>
                <a:spcPts val="0"/>
              </a:spcAft>
              <a:buNone/>
            </a:pPr>
            <a:r>
              <a:rPr lang="en-US" sz="3000">
                <a:latin typeface="Inter"/>
                <a:ea typeface="Inter"/>
                <a:cs typeface="Inter"/>
                <a:sym typeface="Inter"/>
              </a:rPr>
              <a:t>It is perfectly allowed in all blockchain protocols to sign and submit two messages which conflict with one another.</a:t>
            </a:r>
            <a:endParaRPr sz="3000">
              <a:latin typeface="Inter"/>
              <a:ea typeface="Inter"/>
              <a:cs typeface="Inter"/>
              <a:sym typeface="Inter"/>
            </a:endParaRPr>
          </a:p>
          <a:p>
            <a:pPr indent="0" lvl="0" marL="0" rtl="0" algn="l">
              <a:spcBef>
                <a:spcPts val="0"/>
              </a:spcBef>
              <a:spcAft>
                <a:spcPts val="0"/>
              </a:spcAft>
              <a:buNone/>
            </a:pPr>
            <a:r>
              <a:t/>
            </a:r>
            <a:endParaRPr sz="3000">
              <a:latin typeface="Inter"/>
              <a:ea typeface="Inter"/>
              <a:cs typeface="Inter"/>
              <a:sym typeface="Inter"/>
            </a:endParaRPr>
          </a:p>
          <a:p>
            <a:pPr indent="0" lvl="0" marL="0" rtl="0" algn="l">
              <a:spcBef>
                <a:spcPts val="0"/>
              </a:spcBef>
              <a:spcAft>
                <a:spcPts val="0"/>
              </a:spcAft>
              <a:buNone/>
            </a:pPr>
            <a:r>
              <a:rPr lang="en-US" sz="3000">
                <a:latin typeface="Inter"/>
                <a:ea typeface="Inter"/>
                <a:cs typeface="Inter"/>
                <a:sym typeface="Inter"/>
              </a:rPr>
              <a:t>It is up to the blockchain to come to </a:t>
            </a:r>
            <a:r>
              <a:rPr lang="en-US" sz="3000">
                <a:solidFill>
                  <a:srgbClr val="FE1864"/>
                </a:solidFill>
                <a:latin typeface="Inter"/>
                <a:ea typeface="Inter"/>
                <a:cs typeface="Inter"/>
                <a:sym typeface="Inter"/>
              </a:rPr>
              <a:t>consensus</a:t>
            </a:r>
            <a:r>
              <a:rPr lang="en-US" sz="3000">
                <a:latin typeface="Inter"/>
                <a:ea typeface="Inter"/>
                <a:cs typeface="Inter"/>
                <a:sym typeface="Inter"/>
              </a:rPr>
              <a:t> as to which of these two transactions are </a:t>
            </a:r>
            <a:r>
              <a:rPr lang="en-US" sz="3000">
                <a:latin typeface="Inter"/>
                <a:ea typeface="Inter"/>
                <a:cs typeface="Inter"/>
                <a:sym typeface="Inter"/>
              </a:rPr>
              <a:t>canonical</a:t>
            </a:r>
            <a:r>
              <a:rPr lang="en-US" sz="3000">
                <a:latin typeface="Inter"/>
                <a:ea typeface="Inter"/>
                <a:cs typeface="Inter"/>
                <a:sym typeface="Inter"/>
              </a:rPr>
              <a:t>.</a:t>
            </a:r>
            <a:endParaRPr sz="3000">
              <a:latin typeface="Inter"/>
              <a:ea typeface="Inter"/>
              <a:cs typeface="Inter"/>
              <a:sym typeface="Inter"/>
            </a:endParaRPr>
          </a:p>
        </p:txBody>
      </p:sp>
      <p:grpSp>
        <p:nvGrpSpPr>
          <p:cNvPr id="197" name="Google Shape;197;g1f5b0ca3343_0_17"/>
          <p:cNvGrpSpPr/>
          <p:nvPr/>
        </p:nvGrpSpPr>
        <p:grpSpPr>
          <a:xfrm>
            <a:off x="16094150" y="5304901"/>
            <a:ext cx="1674073" cy="1582370"/>
            <a:chOff x="5266769" y="1445626"/>
            <a:chExt cx="1879503" cy="1855500"/>
          </a:xfrm>
        </p:grpSpPr>
        <p:sp>
          <p:nvSpPr>
            <p:cNvPr id="198" name="Google Shape;198;g1f5b0ca3343_0_17"/>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f5b0ca3343_0_17"/>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f5b0ca3343_0_17"/>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01" name="Google Shape;201;g1f5b0ca3343_0_17"/>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g1f5b0ca3343_0_17"/>
          <p:cNvSpPr/>
          <p:nvPr/>
        </p:nvSpPr>
        <p:spPr>
          <a:xfrm>
            <a:off x="12041850" y="3975287"/>
            <a:ext cx="962100" cy="387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f5b0ca3343_0_17"/>
          <p:cNvSpPr/>
          <p:nvPr/>
        </p:nvSpPr>
        <p:spPr>
          <a:xfrm flipH="1" rot="10800000">
            <a:off x="12041850" y="5902287"/>
            <a:ext cx="962100" cy="387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g1f5b0ca3343_0_17"/>
          <p:cNvPicPr preferRelativeResize="0"/>
          <p:nvPr/>
        </p:nvPicPr>
        <p:blipFill>
          <a:blip r:embed="rId6">
            <a:alphaModFix/>
          </a:blip>
          <a:stretch>
            <a:fillRect/>
          </a:stretch>
        </p:blipFill>
        <p:spPr>
          <a:xfrm>
            <a:off x="9865700" y="4191075"/>
            <a:ext cx="1828800" cy="1828800"/>
          </a:xfrm>
          <a:prstGeom prst="rect">
            <a:avLst/>
          </a:prstGeom>
          <a:noFill/>
          <a:ln>
            <a:noFill/>
          </a:ln>
        </p:spPr>
      </p:pic>
      <p:pic>
        <p:nvPicPr>
          <p:cNvPr descr="preencoded.png" id="204" name="Google Shape;204;g1f5b0ca3343_0_17"/>
          <p:cNvPicPr preferRelativeResize="0"/>
          <p:nvPr/>
        </p:nvPicPr>
        <p:blipFill rotWithShape="1">
          <a:blip r:embed="rId7">
            <a:alphaModFix/>
          </a:blip>
          <a:srcRect b="0" l="0" r="0" t="0"/>
          <a:stretch/>
        </p:blipFill>
        <p:spPr>
          <a:xfrm>
            <a:off x="0" y="0"/>
            <a:ext cx="18288000" cy="9413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cxnSp>
        <p:nvCxnSpPr>
          <p:cNvPr id="210" name="Google Shape;210;g1f5b0ca3343_0_22"/>
          <p:cNvCxnSpPr/>
          <p:nvPr/>
        </p:nvCxnSpPr>
        <p:spPr>
          <a:xfrm>
            <a:off x="9134391" y="63900"/>
            <a:ext cx="0" cy="10223100"/>
          </a:xfrm>
          <a:prstGeom prst="straightConnector1">
            <a:avLst/>
          </a:prstGeom>
          <a:noFill/>
          <a:ln cap="flat" cmpd="sng" w="76200">
            <a:solidFill>
              <a:schemeClr val="dk1"/>
            </a:solidFill>
            <a:prstDash val="dashDot"/>
            <a:round/>
            <a:headEnd len="med" w="med" type="none"/>
            <a:tailEnd len="med" w="med" type="none"/>
          </a:ln>
        </p:spPr>
      </p:cxnSp>
      <p:pic>
        <p:nvPicPr>
          <p:cNvPr id="211" name="Google Shape;211;g1f5b0ca3343_0_22"/>
          <p:cNvPicPr preferRelativeResize="0"/>
          <p:nvPr/>
        </p:nvPicPr>
        <p:blipFill rotWithShape="1">
          <a:blip r:embed="rId3">
            <a:alphaModFix/>
          </a:blip>
          <a:srcRect b="0" l="0" r="0" t="0"/>
          <a:stretch/>
        </p:blipFill>
        <p:spPr>
          <a:xfrm>
            <a:off x="1950652" y="1177262"/>
            <a:ext cx="13186427" cy="7932475"/>
          </a:xfrm>
          <a:prstGeom prst="rect">
            <a:avLst/>
          </a:prstGeom>
          <a:noFill/>
          <a:ln>
            <a:noFill/>
          </a:ln>
        </p:spPr>
      </p:pic>
      <p:sp>
        <p:nvSpPr>
          <p:cNvPr id="212" name="Google Shape;212;g1f5b0ca3343_0_22"/>
          <p:cNvSpPr txBox="1"/>
          <p:nvPr/>
        </p:nvSpPr>
        <p:spPr>
          <a:xfrm>
            <a:off x="1218125" y="1276550"/>
            <a:ext cx="7763700" cy="73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latin typeface="Inter"/>
                <a:ea typeface="Inter"/>
                <a:cs typeface="Inter"/>
                <a:sym typeface="Inter"/>
              </a:rPr>
              <a:t>What does an attack look like?</a:t>
            </a:r>
            <a:endParaRPr sz="3600">
              <a:latin typeface="Inter"/>
              <a:ea typeface="Inter"/>
              <a:cs typeface="Inter"/>
              <a:sym typeface="Inter"/>
            </a:endParaRPr>
          </a:p>
        </p:txBody>
      </p:sp>
      <p:sp>
        <p:nvSpPr>
          <p:cNvPr id="213" name="Google Shape;213;g1f5b0ca3343_0_22"/>
          <p:cNvSpPr/>
          <p:nvPr/>
        </p:nvSpPr>
        <p:spPr>
          <a:xfrm>
            <a:off x="5349090" y="4066800"/>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Honest Nodes</a:t>
            </a:r>
            <a:endParaRPr b="1">
              <a:latin typeface="Inter"/>
              <a:ea typeface="Inter"/>
              <a:cs typeface="Inter"/>
              <a:sym typeface="Inter"/>
            </a:endParaRPr>
          </a:p>
        </p:txBody>
      </p:sp>
      <p:sp>
        <p:nvSpPr>
          <p:cNvPr id="214" name="Google Shape;214;g1f5b0ca3343_0_22"/>
          <p:cNvSpPr/>
          <p:nvPr/>
        </p:nvSpPr>
        <p:spPr>
          <a:xfrm>
            <a:off x="11103415" y="4066800"/>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Honest Nodes</a:t>
            </a:r>
            <a:endParaRPr b="1">
              <a:latin typeface="Inter"/>
              <a:ea typeface="Inter"/>
              <a:cs typeface="Inter"/>
              <a:sym typeface="Inter"/>
            </a:endParaRPr>
          </a:p>
        </p:txBody>
      </p:sp>
      <p:sp>
        <p:nvSpPr>
          <p:cNvPr id="215" name="Google Shape;215;g1f5b0ca3343_0_22"/>
          <p:cNvSpPr/>
          <p:nvPr/>
        </p:nvSpPr>
        <p:spPr>
          <a:xfrm>
            <a:off x="8344040" y="6916675"/>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Malicious Nodes</a:t>
            </a:r>
            <a:endParaRPr b="1">
              <a:latin typeface="Inter"/>
              <a:ea typeface="Inter"/>
              <a:cs typeface="Inter"/>
              <a:sym typeface="Inter"/>
            </a:endParaRPr>
          </a:p>
        </p:txBody>
      </p:sp>
      <p:sp>
        <p:nvSpPr>
          <p:cNvPr id="216" name="Google Shape;216;g1f5b0ca3343_0_22"/>
          <p:cNvSpPr/>
          <p:nvPr/>
        </p:nvSpPr>
        <p:spPr>
          <a:xfrm>
            <a:off x="10538715" y="8188375"/>
            <a:ext cx="1216200" cy="135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f5b0ca3343_0_22"/>
          <p:cNvSpPr txBox="1"/>
          <p:nvPr/>
        </p:nvSpPr>
        <p:spPr>
          <a:xfrm>
            <a:off x="1218125" y="2015450"/>
            <a:ext cx="7107300" cy="1293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Inter"/>
                <a:ea typeface="Inter"/>
                <a:cs typeface="Inter"/>
                <a:sym typeface="Inter"/>
              </a:rPr>
              <a:t>In this example, someone is explicitly taking advantage of fragmentation in the network to try and create two different canonical chains.</a:t>
            </a:r>
            <a:endParaRPr sz="2400">
              <a:solidFill>
                <a:schemeClr val="dk1"/>
              </a:solidFill>
              <a:latin typeface="Inter"/>
              <a:ea typeface="Inter"/>
              <a:cs typeface="Inter"/>
              <a:sym typeface="Inter"/>
            </a:endParaRPr>
          </a:p>
        </p:txBody>
      </p:sp>
      <p:grpSp>
        <p:nvGrpSpPr>
          <p:cNvPr id="218" name="Google Shape;218;g1f5b0ca3343_0_22"/>
          <p:cNvGrpSpPr/>
          <p:nvPr/>
        </p:nvGrpSpPr>
        <p:grpSpPr>
          <a:xfrm>
            <a:off x="10862724" y="8076201"/>
            <a:ext cx="1435719" cy="1582370"/>
            <a:chOff x="5534372" y="1445626"/>
            <a:chExt cx="1611900" cy="1855500"/>
          </a:xfrm>
        </p:grpSpPr>
        <p:sp>
          <p:nvSpPr>
            <p:cNvPr id="219" name="Google Shape;219;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f5b0ca3343_0_2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grpSp>
      <p:grpSp>
        <p:nvGrpSpPr>
          <p:cNvPr id="222" name="Google Shape;222;g1f5b0ca3343_0_22"/>
          <p:cNvGrpSpPr/>
          <p:nvPr/>
        </p:nvGrpSpPr>
        <p:grpSpPr>
          <a:xfrm>
            <a:off x="12288643" y="8076201"/>
            <a:ext cx="1674073" cy="1582370"/>
            <a:chOff x="5266769" y="1445626"/>
            <a:chExt cx="1879503" cy="1855500"/>
          </a:xfrm>
        </p:grpSpPr>
        <p:sp>
          <p:nvSpPr>
            <p:cNvPr id="223" name="Google Shape;223;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f5b0ca3343_0_22"/>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26" name="Google Shape;226;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g1f5b0ca3343_0_22"/>
          <p:cNvGrpSpPr/>
          <p:nvPr/>
        </p:nvGrpSpPr>
        <p:grpSpPr>
          <a:xfrm>
            <a:off x="13952915" y="8076201"/>
            <a:ext cx="1674073" cy="1582370"/>
            <a:chOff x="5266769" y="1445626"/>
            <a:chExt cx="1879503" cy="1855500"/>
          </a:xfrm>
        </p:grpSpPr>
        <p:sp>
          <p:nvSpPr>
            <p:cNvPr id="228" name="Google Shape;228;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f5b0ca3343_0_22"/>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31" name="Google Shape;231;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2" name="Google Shape;232;g1f5b0ca3343_0_22"/>
          <p:cNvCxnSpPr>
            <a:stCxn id="215" idx="1"/>
            <a:endCxn id="213" idx="5"/>
          </p:cNvCxnSpPr>
          <p:nvPr/>
        </p:nvCxnSpPr>
        <p:spPr>
          <a:xfrm rot="10800000">
            <a:off x="6438091" y="5155926"/>
            <a:ext cx="2092800" cy="1947600"/>
          </a:xfrm>
          <a:prstGeom prst="straightConnector1">
            <a:avLst/>
          </a:prstGeom>
          <a:noFill/>
          <a:ln cap="flat" cmpd="sng" w="38100">
            <a:solidFill>
              <a:srgbClr val="980000"/>
            </a:solidFill>
            <a:prstDash val="solid"/>
            <a:round/>
            <a:headEnd len="med" w="med" type="none"/>
            <a:tailEnd len="med" w="med" type="triangle"/>
          </a:ln>
        </p:spPr>
      </p:cxnSp>
      <p:cxnSp>
        <p:nvCxnSpPr>
          <p:cNvPr id="233" name="Google Shape;233;g1f5b0ca3343_0_22"/>
          <p:cNvCxnSpPr>
            <a:stCxn id="215" idx="7"/>
            <a:endCxn id="214" idx="3"/>
          </p:cNvCxnSpPr>
          <p:nvPr/>
        </p:nvCxnSpPr>
        <p:spPr>
          <a:xfrm flipH="1" rot="10800000">
            <a:off x="9433089" y="5155926"/>
            <a:ext cx="1857300" cy="1947600"/>
          </a:xfrm>
          <a:prstGeom prst="straightConnector1">
            <a:avLst/>
          </a:prstGeom>
          <a:noFill/>
          <a:ln cap="flat" cmpd="sng" w="38100">
            <a:solidFill>
              <a:srgbClr val="0000FF"/>
            </a:solidFill>
            <a:prstDash val="solid"/>
            <a:round/>
            <a:headEnd len="med" w="med" type="none"/>
            <a:tailEnd len="med" w="med" type="triangle"/>
          </a:ln>
        </p:spPr>
      </p:cxnSp>
      <p:grpSp>
        <p:nvGrpSpPr>
          <p:cNvPr id="234" name="Google Shape;234;g1f5b0ca3343_0_22"/>
          <p:cNvGrpSpPr/>
          <p:nvPr/>
        </p:nvGrpSpPr>
        <p:grpSpPr>
          <a:xfrm>
            <a:off x="986937" y="8077388"/>
            <a:ext cx="1435719" cy="1582370"/>
            <a:chOff x="5534372" y="1445626"/>
            <a:chExt cx="1611900" cy="1855500"/>
          </a:xfrm>
        </p:grpSpPr>
        <p:sp>
          <p:nvSpPr>
            <p:cNvPr id="235" name="Google Shape;235;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f5b0ca3343_0_22"/>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grpSp>
      <p:grpSp>
        <p:nvGrpSpPr>
          <p:cNvPr id="238" name="Google Shape;238;g1f5b0ca3343_0_22"/>
          <p:cNvGrpSpPr/>
          <p:nvPr/>
        </p:nvGrpSpPr>
        <p:grpSpPr>
          <a:xfrm>
            <a:off x="2412855" y="8077388"/>
            <a:ext cx="1674073" cy="1582370"/>
            <a:chOff x="5266769" y="1445626"/>
            <a:chExt cx="1879503" cy="1855500"/>
          </a:xfrm>
        </p:grpSpPr>
        <p:sp>
          <p:nvSpPr>
            <p:cNvPr id="239" name="Google Shape;239;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f5b0ca3343_0_22"/>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42" name="Google Shape;242;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g1f5b0ca3343_0_22"/>
          <p:cNvGrpSpPr/>
          <p:nvPr/>
        </p:nvGrpSpPr>
        <p:grpSpPr>
          <a:xfrm>
            <a:off x="4077128" y="8077388"/>
            <a:ext cx="1674073" cy="1582370"/>
            <a:chOff x="5266769" y="1445626"/>
            <a:chExt cx="1879503" cy="1855500"/>
          </a:xfrm>
        </p:grpSpPr>
        <p:sp>
          <p:nvSpPr>
            <p:cNvPr id="244" name="Google Shape;244;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f5b0ca3343_0_22"/>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47" name="Google Shape;247;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g1f5b0ca3343_0_22"/>
          <p:cNvGrpSpPr/>
          <p:nvPr/>
        </p:nvGrpSpPr>
        <p:grpSpPr>
          <a:xfrm>
            <a:off x="5751203" y="8075026"/>
            <a:ext cx="1674073" cy="1582370"/>
            <a:chOff x="5266769" y="1445626"/>
            <a:chExt cx="1879503" cy="1855500"/>
          </a:xfrm>
        </p:grpSpPr>
        <p:sp>
          <p:nvSpPr>
            <p:cNvPr id="249" name="Google Shape;249;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f5b0ca3343_0_22"/>
            <p:cNvSpPr/>
            <p:nvPr/>
          </p:nvSpPr>
          <p:spPr>
            <a:xfrm>
              <a:off x="5591250" y="1495852"/>
              <a:ext cx="1497000" cy="328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52" name="Google Shape;252;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g1f5b0ca3343_0_22"/>
          <p:cNvGrpSpPr/>
          <p:nvPr/>
        </p:nvGrpSpPr>
        <p:grpSpPr>
          <a:xfrm>
            <a:off x="15626990" y="8073838"/>
            <a:ext cx="1674073" cy="1582370"/>
            <a:chOff x="5266769" y="1445626"/>
            <a:chExt cx="1879503" cy="1855500"/>
          </a:xfrm>
        </p:grpSpPr>
        <p:sp>
          <p:nvSpPr>
            <p:cNvPr id="254" name="Google Shape;254;g1f5b0ca3343_0_2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f5b0ca3343_0_22"/>
            <p:cNvSpPr/>
            <p:nvPr/>
          </p:nvSpPr>
          <p:spPr>
            <a:xfrm>
              <a:off x="5591250" y="1495852"/>
              <a:ext cx="1497000" cy="3285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f5b0ca3343_0_22"/>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boto"/>
                <a:ea typeface="Roboto"/>
                <a:cs typeface="Roboto"/>
                <a:sym typeface="Roboto"/>
              </a:endParaRPr>
            </a:p>
          </p:txBody>
        </p:sp>
        <p:sp>
          <p:nvSpPr>
            <p:cNvPr id="257" name="Google Shape;257;g1f5b0ca3343_0_22"/>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preencoded.png" id="258" name="Google Shape;258;g1f5b0ca3343_0_22"/>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f5b0ca3343_0_248"/>
          <p:cNvPicPr preferRelativeResize="0"/>
          <p:nvPr/>
        </p:nvPicPr>
        <p:blipFill rotWithShape="1">
          <a:blip r:embed="rId3">
            <a:alphaModFix/>
          </a:blip>
          <a:srcRect b="0" l="0" r="0" t="0"/>
          <a:stretch/>
        </p:blipFill>
        <p:spPr>
          <a:xfrm>
            <a:off x="1950652" y="1177262"/>
            <a:ext cx="13186427" cy="7932475"/>
          </a:xfrm>
          <a:prstGeom prst="rect">
            <a:avLst/>
          </a:prstGeom>
          <a:noFill/>
          <a:ln>
            <a:noFill/>
          </a:ln>
        </p:spPr>
      </p:pic>
      <p:sp>
        <p:nvSpPr>
          <p:cNvPr id="265" name="Google Shape;265;g1f5b0ca3343_0_248"/>
          <p:cNvSpPr txBox="1"/>
          <p:nvPr/>
        </p:nvSpPr>
        <p:spPr>
          <a:xfrm>
            <a:off x="1218125" y="1276550"/>
            <a:ext cx="7763700" cy="73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latin typeface="Inter"/>
                <a:ea typeface="Inter"/>
                <a:cs typeface="Inter"/>
                <a:sym typeface="Inter"/>
              </a:rPr>
              <a:t>What is the economic cost?</a:t>
            </a:r>
            <a:endParaRPr sz="3600">
              <a:latin typeface="Inter"/>
              <a:ea typeface="Inter"/>
              <a:cs typeface="Inter"/>
              <a:sym typeface="Inter"/>
            </a:endParaRPr>
          </a:p>
        </p:txBody>
      </p:sp>
      <p:sp>
        <p:nvSpPr>
          <p:cNvPr id="266" name="Google Shape;266;g1f5b0ca3343_0_248"/>
          <p:cNvSpPr/>
          <p:nvPr/>
        </p:nvSpPr>
        <p:spPr>
          <a:xfrm>
            <a:off x="5349090" y="4066800"/>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Honest Nodes</a:t>
            </a:r>
            <a:endParaRPr b="1">
              <a:latin typeface="Inter"/>
              <a:ea typeface="Inter"/>
              <a:cs typeface="Inter"/>
              <a:sym typeface="Inter"/>
            </a:endParaRPr>
          </a:p>
        </p:txBody>
      </p:sp>
      <p:sp>
        <p:nvSpPr>
          <p:cNvPr id="267" name="Google Shape;267;g1f5b0ca3343_0_248"/>
          <p:cNvSpPr/>
          <p:nvPr/>
        </p:nvSpPr>
        <p:spPr>
          <a:xfrm>
            <a:off x="11103415" y="4066800"/>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Honest Nodes</a:t>
            </a:r>
            <a:endParaRPr b="1">
              <a:latin typeface="Inter"/>
              <a:ea typeface="Inter"/>
              <a:cs typeface="Inter"/>
              <a:sym typeface="Inter"/>
            </a:endParaRPr>
          </a:p>
        </p:txBody>
      </p:sp>
      <p:sp>
        <p:nvSpPr>
          <p:cNvPr id="268" name="Google Shape;268;g1f5b0ca3343_0_248"/>
          <p:cNvSpPr/>
          <p:nvPr/>
        </p:nvSpPr>
        <p:spPr>
          <a:xfrm>
            <a:off x="8344040" y="6916675"/>
            <a:ext cx="1275900" cy="1275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latin typeface="Inter"/>
                <a:ea typeface="Inter"/>
                <a:cs typeface="Inter"/>
                <a:sym typeface="Inter"/>
              </a:rPr>
              <a:t>33</a:t>
            </a:r>
            <a:endParaRPr b="1">
              <a:latin typeface="Inter"/>
              <a:ea typeface="Inter"/>
              <a:cs typeface="Inter"/>
              <a:sym typeface="Inter"/>
            </a:endParaRPr>
          </a:p>
          <a:p>
            <a:pPr indent="0" lvl="0" marL="0" rtl="0" algn="ctr">
              <a:spcBef>
                <a:spcPts val="0"/>
              </a:spcBef>
              <a:spcAft>
                <a:spcPts val="0"/>
              </a:spcAft>
              <a:buNone/>
            </a:pPr>
            <a:r>
              <a:rPr b="1" lang="en-US">
                <a:latin typeface="Inter"/>
                <a:ea typeface="Inter"/>
                <a:cs typeface="Inter"/>
                <a:sym typeface="Inter"/>
              </a:rPr>
              <a:t>Malicious Nodes</a:t>
            </a:r>
            <a:endParaRPr b="1">
              <a:latin typeface="Inter"/>
              <a:ea typeface="Inter"/>
              <a:cs typeface="Inter"/>
              <a:sym typeface="Inter"/>
            </a:endParaRPr>
          </a:p>
        </p:txBody>
      </p:sp>
      <p:sp>
        <p:nvSpPr>
          <p:cNvPr id="269" name="Google Shape;269;g1f5b0ca3343_0_248"/>
          <p:cNvSpPr txBox="1"/>
          <p:nvPr/>
        </p:nvSpPr>
        <p:spPr>
          <a:xfrm>
            <a:off x="1218125" y="2015450"/>
            <a:ext cx="10415400" cy="1662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Inter"/>
                <a:ea typeface="Inter"/>
                <a:cs typeface="Inter"/>
                <a:sym typeface="Inter"/>
              </a:rPr>
              <a:t>Eventually, the network fragmentation will resolve, and consensus messages will allow us to prove that the malicious nodes </a:t>
            </a:r>
            <a:r>
              <a:rPr lang="en-US" sz="2400">
                <a:solidFill>
                  <a:srgbClr val="FE1864"/>
                </a:solidFill>
                <a:latin typeface="Inter"/>
                <a:ea typeface="Inter"/>
                <a:cs typeface="Inter"/>
                <a:sym typeface="Inter"/>
              </a:rPr>
              <a:t>equivocated</a:t>
            </a:r>
            <a:r>
              <a:rPr lang="en-US" sz="2400">
                <a:solidFill>
                  <a:schemeClr val="dk1"/>
                </a:solidFill>
                <a:latin typeface="Inter"/>
                <a:ea typeface="Inter"/>
                <a:cs typeface="Inter"/>
                <a:sym typeface="Inter"/>
              </a:rPr>
              <a:t>.</a:t>
            </a:r>
            <a:endParaRPr sz="2400">
              <a:solidFill>
                <a:schemeClr val="dk1"/>
              </a:solidFill>
              <a:latin typeface="Inter"/>
              <a:ea typeface="Inter"/>
              <a:cs typeface="Inter"/>
              <a:sym typeface="Inter"/>
            </a:endParaRPr>
          </a:p>
          <a:p>
            <a:pPr indent="0" lvl="0" marL="0" rtl="0" algn="l">
              <a:spcBef>
                <a:spcPts val="0"/>
              </a:spcBef>
              <a:spcAft>
                <a:spcPts val="0"/>
              </a:spcAft>
              <a:buNone/>
            </a:pPr>
            <a:r>
              <a:t/>
            </a:r>
            <a:endParaRPr sz="2400">
              <a:solidFill>
                <a:schemeClr val="dk1"/>
              </a:solidFill>
              <a:latin typeface="Inter"/>
              <a:ea typeface="Inter"/>
              <a:cs typeface="Inter"/>
              <a:sym typeface="Inter"/>
            </a:endParaRPr>
          </a:p>
          <a:p>
            <a:pPr indent="0" lvl="0" marL="0" rtl="0" algn="l">
              <a:spcBef>
                <a:spcPts val="0"/>
              </a:spcBef>
              <a:spcAft>
                <a:spcPts val="0"/>
              </a:spcAft>
              <a:buNone/>
            </a:pPr>
            <a:r>
              <a:rPr lang="en-US" sz="2400">
                <a:solidFill>
                  <a:schemeClr val="dk1"/>
                </a:solidFill>
                <a:latin typeface="Inter"/>
                <a:ea typeface="Inter"/>
                <a:cs typeface="Inter"/>
                <a:sym typeface="Inter"/>
              </a:rPr>
              <a:t>That is, they signed messages that validated two conflicting chains.</a:t>
            </a:r>
            <a:endParaRPr sz="2400">
              <a:solidFill>
                <a:schemeClr val="dk1"/>
              </a:solidFill>
              <a:latin typeface="Inter"/>
              <a:ea typeface="Inter"/>
              <a:cs typeface="Inter"/>
              <a:sym typeface="Inter"/>
            </a:endParaRPr>
          </a:p>
        </p:txBody>
      </p:sp>
      <p:cxnSp>
        <p:nvCxnSpPr>
          <p:cNvPr id="270" name="Google Shape;270;g1f5b0ca3343_0_248"/>
          <p:cNvCxnSpPr>
            <a:stCxn id="268" idx="1"/>
            <a:endCxn id="266" idx="5"/>
          </p:cNvCxnSpPr>
          <p:nvPr/>
        </p:nvCxnSpPr>
        <p:spPr>
          <a:xfrm rot="10800000">
            <a:off x="6438091" y="5155926"/>
            <a:ext cx="2092800" cy="1947600"/>
          </a:xfrm>
          <a:prstGeom prst="straightConnector1">
            <a:avLst/>
          </a:prstGeom>
          <a:noFill/>
          <a:ln cap="flat" cmpd="sng" w="38100">
            <a:solidFill>
              <a:srgbClr val="980000"/>
            </a:solidFill>
            <a:prstDash val="solid"/>
            <a:round/>
            <a:headEnd len="med" w="med" type="none"/>
            <a:tailEnd len="med" w="med" type="triangle"/>
          </a:ln>
        </p:spPr>
      </p:cxnSp>
      <p:cxnSp>
        <p:nvCxnSpPr>
          <p:cNvPr id="271" name="Google Shape;271;g1f5b0ca3343_0_248"/>
          <p:cNvCxnSpPr>
            <a:stCxn id="268" idx="7"/>
            <a:endCxn id="267" idx="3"/>
          </p:cNvCxnSpPr>
          <p:nvPr/>
        </p:nvCxnSpPr>
        <p:spPr>
          <a:xfrm flipH="1" rot="10800000">
            <a:off x="9433089" y="5155926"/>
            <a:ext cx="1857300" cy="1947600"/>
          </a:xfrm>
          <a:prstGeom prst="straightConnector1">
            <a:avLst/>
          </a:prstGeom>
          <a:noFill/>
          <a:ln cap="flat" cmpd="sng" w="38100">
            <a:solidFill>
              <a:srgbClr val="0000FF"/>
            </a:solidFill>
            <a:prstDash val="solid"/>
            <a:round/>
            <a:headEnd len="med" w="med" type="none"/>
            <a:tailEnd len="med" w="med" type="triangle"/>
          </a:ln>
        </p:spPr>
      </p:cxnSp>
      <p:cxnSp>
        <p:nvCxnSpPr>
          <p:cNvPr id="272" name="Google Shape;272;g1f5b0ca3343_0_248"/>
          <p:cNvCxnSpPr>
            <a:stCxn id="266" idx="7"/>
            <a:endCxn id="267" idx="1"/>
          </p:cNvCxnSpPr>
          <p:nvPr/>
        </p:nvCxnSpPr>
        <p:spPr>
          <a:xfrm>
            <a:off x="6438139" y="4253651"/>
            <a:ext cx="4852200" cy="0"/>
          </a:xfrm>
          <a:prstGeom prst="straightConnector1">
            <a:avLst/>
          </a:prstGeom>
          <a:noFill/>
          <a:ln cap="flat" cmpd="sng" w="38100">
            <a:solidFill>
              <a:schemeClr val="dk1"/>
            </a:solidFill>
            <a:prstDash val="solid"/>
            <a:round/>
            <a:headEnd len="med" w="med" type="none"/>
            <a:tailEnd len="med" w="med" type="triangle"/>
          </a:ln>
        </p:spPr>
      </p:cxnSp>
      <p:sp>
        <p:nvSpPr>
          <p:cNvPr id="273" name="Google Shape;273;g1f5b0ca3343_0_248"/>
          <p:cNvSpPr/>
          <p:nvPr/>
        </p:nvSpPr>
        <p:spPr>
          <a:xfrm>
            <a:off x="10353302" y="6828275"/>
            <a:ext cx="1401600" cy="189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g1f5b0ca3343_0_248"/>
          <p:cNvCxnSpPr>
            <a:stCxn id="267" idx="2"/>
            <a:endCxn id="266" idx="6"/>
          </p:cNvCxnSpPr>
          <p:nvPr/>
        </p:nvCxnSpPr>
        <p:spPr>
          <a:xfrm rot="10800000">
            <a:off x="6625015" y="4704750"/>
            <a:ext cx="4478400" cy="0"/>
          </a:xfrm>
          <a:prstGeom prst="straightConnector1">
            <a:avLst/>
          </a:prstGeom>
          <a:noFill/>
          <a:ln cap="flat" cmpd="sng" w="38100">
            <a:solidFill>
              <a:schemeClr val="dk1"/>
            </a:solidFill>
            <a:prstDash val="solid"/>
            <a:round/>
            <a:headEnd len="med" w="med" type="none"/>
            <a:tailEnd len="med" w="med" type="triangle"/>
          </a:ln>
        </p:spPr>
      </p:cxnSp>
      <p:sp>
        <p:nvSpPr>
          <p:cNvPr id="275" name="Google Shape;275;g1f5b0ca3343_0_248"/>
          <p:cNvSpPr txBox="1"/>
          <p:nvPr/>
        </p:nvSpPr>
        <p:spPr>
          <a:xfrm>
            <a:off x="5151550" y="8471125"/>
            <a:ext cx="113403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400">
                <a:solidFill>
                  <a:schemeClr val="dk1"/>
                </a:solidFill>
                <a:latin typeface="Inter"/>
                <a:ea typeface="Inter"/>
                <a:cs typeface="Inter"/>
                <a:sym typeface="Inter"/>
              </a:rPr>
              <a:t>This will result in </a:t>
            </a:r>
            <a:r>
              <a:rPr lang="en-US" sz="2400">
                <a:solidFill>
                  <a:srgbClr val="FE1864"/>
                </a:solidFill>
                <a:latin typeface="Inter"/>
                <a:ea typeface="Inter"/>
                <a:cs typeface="Inter"/>
                <a:sym typeface="Inter"/>
              </a:rPr>
              <a:t>slashing</a:t>
            </a:r>
            <a:r>
              <a:rPr lang="en-US" sz="2400">
                <a:solidFill>
                  <a:schemeClr val="dk1"/>
                </a:solidFill>
                <a:latin typeface="Inter"/>
                <a:ea typeface="Inter"/>
                <a:cs typeface="Inter"/>
                <a:sym typeface="Inter"/>
              </a:rPr>
              <a:t> the malicious nodes</a:t>
            </a:r>
            <a:r>
              <a:rPr lang="en-US" sz="2400">
                <a:solidFill>
                  <a:schemeClr val="dk1"/>
                </a:solidFill>
                <a:latin typeface="Inter"/>
                <a:ea typeface="Inter"/>
                <a:cs typeface="Inter"/>
                <a:sym typeface="Inter"/>
              </a:rPr>
              <a:t>, which should be </a:t>
            </a:r>
            <a:r>
              <a:rPr lang="en-US" sz="2400">
                <a:solidFill>
                  <a:schemeClr val="dk1"/>
                </a:solidFill>
                <a:latin typeface="Inter"/>
                <a:ea typeface="Inter"/>
                <a:cs typeface="Inter"/>
                <a:sym typeface="Inter"/>
              </a:rPr>
              <a:t>economically</a:t>
            </a:r>
            <a:r>
              <a:rPr lang="en-US" sz="2400">
                <a:solidFill>
                  <a:schemeClr val="dk1"/>
                </a:solidFill>
                <a:latin typeface="Inter"/>
                <a:ea typeface="Inter"/>
                <a:cs typeface="Inter"/>
                <a:sym typeface="Inter"/>
              </a:rPr>
              <a:t> large enough to deter these kinds of malicious activities from </a:t>
            </a:r>
            <a:r>
              <a:rPr lang="en-US" sz="2400">
                <a:solidFill>
                  <a:schemeClr val="dk1"/>
                </a:solidFill>
                <a:latin typeface="Inter"/>
                <a:ea typeface="Inter"/>
                <a:cs typeface="Inter"/>
                <a:sym typeface="Inter"/>
              </a:rPr>
              <a:t>occurring.</a:t>
            </a:r>
            <a:endParaRPr sz="2400">
              <a:solidFill>
                <a:schemeClr val="dk1"/>
              </a:solidFill>
              <a:latin typeface="Inter"/>
              <a:ea typeface="Inter"/>
              <a:cs typeface="Inter"/>
              <a:sym typeface="Inter"/>
            </a:endParaRPr>
          </a:p>
        </p:txBody>
      </p:sp>
      <p:sp>
        <p:nvSpPr>
          <p:cNvPr id="276" name="Google Shape;276;g1f5b0ca3343_0_248"/>
          <p:cNvSpPr/>
          <p:nvPr/>
        </p:nvSpPr>
        <p:spPr>
          <a:xfrm>
            <a:off x="7162050" y="5816350"/>
            <a:ext cx="804600" cy="8046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Inter ExtraBold"/>
                <a:ea typeface="Inter ExtraBold"/>
                <a:cs typeface="Inter ExtraBold"/>
                <a:sym typeface="Inter ExtraBold"/>
              </a:rPr>
              <a:t>!</a:t>
            </a:r>
            <a:endParaRPr sz="3600">
              <a:latin typeface="Inter ExtraBold"/>
              <a:ea typeface="Inter ExtraBold"/>
              <a:cs typeface="Inter ExtraBold"/>
              <a:sym typeface="Inter ExtraBold"/>
            </a:endParaRPr>
          </a:p>
        </p:txBody>
      </p:sp>
      <p:sp>
        <p:nvSpPr>
          <p:cNvPr id="277" name="Google Shape;277;g1f5b0ca3343_0_248"/>
          <p:cNvSpPr/>
          <p:nvPr/>
        </p:nvSpPr>
        <p:spPr>
          <a:xfrm>
            <a:off x="9959450" y="5816350"/>
            <a:ext cx="804600" cy="804600"/>
          </a:xfrm>
          <a:prstGeom prst="octagon">
            <a:avLst>
              <a:gd fmla="val 29289"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Inter ExtraBold"/>
                <a:ea typeface="Inter ExtraBold"/>
                <a:cs typeface="Inter ExtraBold"/>
                <a:sym typeface="Inter ExtraBold"/>
              </a:rPr>
              <a:t>!</a:t>
            </a:r>
            <a:endParaRPr sz="3600">
              <a:latin typeface="Inter ExtraBold"/>
              <a:ea typeface="Inter ExtraBold"/>
              <a:cs typeface="Inter ExtraBold"/>
              <a:sym typeface="Inter ExtraBold"/>
            </a:endParaRPr>
          </a:p>
        </p:txBody>
      </p:sp>
      <p:pic>
        <p:nvPicPr>
          <p:cNvPr descr="preencoded.png" id="278" name="Google Shape;278;g1f5b0ca3343_0_248"/>
          <p:cNvPicPr preferRelativeResize="0"/>
          <p:nvPr/>
        </p:nvPicPr>
        <p:blipFill rotWithShape="1">
          <a:blip r:embed="rId4">
            <a:alphaModFix/>
          </a:blip>
          <a:srcRect b="0" l="0" r="0" t="0"/>
          <a:stretch/>
        </p:blipFill>
        <p:spPr>
          <a:xfrm>
            <a:off x="0" y="0"/>
            <a:ext cx="18288000" cy="9413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f5b0ca3343_0_306"/>
          <p:cNvSpPr/>
          <p:nvPr/>
        </p:nvSpPr>
        <p:spPr>
          <a:xfrm>
            <a:off x="8407913" y="571500"/>
            <a:ext cx="9144000" cy="9144000"/>
          </a:xfrm>
          <a:prstGeom prst="ellipse">
            <a:avLst/>
          </a:prstGeom>
          <a:solidFill>
            <a:srgbClr val="00B2FF">
              <a:alpha val="502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f5b0ca3343_0_306"/>
          <p:cNvSpPr/>
          <p:nvPr/>
        </p:nvSpPr>
        <p:spPr>
          <a:xfrm>
            <a:off x="736088" y="544068"/>
            <a:ext cx="9144000" cy="9144000"/>
          </a:xfrm>
          <a:prstGeom prst="ellipse">
            <a:avLst/>
          </a:prstGeom>
          <a:solidFill>
            <a:srgbClr val="FE1864">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f5b0ca3343_0_306"/>
          <p:cNvSpPr txBox="1"/>
          <p:nvPr/>
        </p:nvSpPr>
        <p:spPr>
          <a:xfrm>
            <a:off x="1945388" y="4494575"/>
            <a:ext cx="6725400" cy="14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250">
                <a:solidFill>
                  <a:schemeClr val="dk1"/>
                </a:solidFill>
                <a:latin typeface="Inter"/>
                <a:ea typeface="Inter"/>
                <a:cs typeface="Inter"/>
                <a:sym typeface="Inter"/>
              </a:rPr>
              <a:t>Economics</a:t>
            </a:r>
            <a:endParaRPr>
              <a:solidFill>
                <a:schemeClr val="dk1"/>
              </a:solidFill>
            </a:endParaRPr>
          </a:p>
        </p:txBody>
      </p:sp>
      <p:sp>
        <p:nvSpPr>
          <p:cNvPr id="287" name="Google Shape;287;g1f5b0ca3343_0_306"/>
          <p:cNvSpPr txBox="1"/>
          <p:nvPr/>
        </p:nvSpPr>
        <p:spPr>
          <a:xfrm>
            <a:off x="9617213" y="4494575"/>
            <a:ext cx="6725400" cy="14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250">
                <a:solidFill>
                  <a:schemeClr val="lt1"/>
                </a:solidFill>
                <a:latin typeface="Inter"/>
                <a:ea typeface="Inter"/>
                <a:cs typeface="Inter"/>
                <a:sym typeface="Inter"/>
              </a:rPr>
              <a:t>Security</a:t>
            </a:r>
            <a:endParaRPr>
              <a:solidFill>
                <a:schemeClr val="lt1"/>
              </a:solidFill>
            </a:endParaRPr>
          </a:p>
        </p:txBody>
      </p:sp>
      <p:pic>
        <p:nvPicPr>
          <p:cNvPr descr="preencoded.png" id="288" name="Google Shape;288;g1f5b0ca3343_0_306"/>
          <p:cNvPicPr preferRelativeResize="0"/>
          <p:nvPr/>
        </p:nvPicPr>
        <p:blipFill rotWithShape="1">
          <a:blip r:embed="rId3">
            <a:alphaModFix/>
          </a:blip>
          <a:srcRect b="0" l="0" r="0" t="0"/>
          <a:stretch/>
        </p:blipFill>
        <p:spPr>
          <a:xfrm>
            <a:off x="0" y="0"/>
            <a:ext cx="18288000" cy="9413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lkado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2023-01-12T15:54:28Z</dcterms:created>
  <dc:creator>PptxGenJS</dc:creator>
</cp:coreProperties>
</file>